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5"/>
  </p:notesMasterIdLst>
  <p:handoutMasterIdLst>
    <p:handoutMasterId r:id="rId46"/>
  </p:handoutMasterIdLst>
  <p:sldIdLst>
    <p:sldId id="270" r:id="rId2"/>
    <p:sldId id="301" r:id="rId3"/>
    <p:sldId id="362" r:id="rId4"/>
    <p:sldId id="363" r:id="rId5"/>
    <p:sldId id="299" r:id="rId6"/>
    <p:sldId id="304" r:id="rId7"/>
    <p:sldId id="305" r:id="rId8"/>
    <p:sldId id="322" r:id="rId9"/>
    <p:sldId id="306" r:id="rId10"/>
    <p:sldId id="310" r:id="rId11"/>
    <p:sldId id="324" r:id="rId12"/>
    <p:sldId id="311" r:id="rId13"/>
    <p:sldId id="369" r:id="rId14"/>
    <p:sldId id="370" r:id="rId15"/>
    <p:sldId id="312" r:id="rId16"/>
    <p:sldId id="315" r:id="rId17"/>
    <p:sldId id="316" r:id="rId18"/>
    <p:sldId id="339" r:id="rId19"/>
    <p:sldId id="318" r:id="rId20"/>
    <p:sldId id="319" r:id="rId21"/>
    <p:sldId id="320" r:id="rId22"/>
    <p:sldId id="321" r:id="rId23"/>
    <p:sldId id="364" r:id="rId24"/>
    <p:sldId id="323" r:id="rId25"/>
    <p:sldId id="325" r:id="rId26"/>
    <p:sldId id="326" r:id="rId27"/>
    <p:sldId id="327" r:id="rId28"/>
    <p:sldId id="344" r:id="rId29"/>
    <p:sldId id="328" r:id="rId30"/>
    <p:sldId id="365" r:id="rId31"/>
    <p:sldId id="329" r:id="rId32"/>
    <p:sldId id="368" r:id="rId33"/>
    <p:sldId id="371" r:id="rId34"/>
    <p:sldId id="332" r:id="rId35"/>
    <p:sldId id="367" r:id="rId36"/>
    <p:sldId id="333" r:id="rId37"/>
    <p:sldId id="334" r:id="rId38"/>
    <p:sldId id="335" r:id="rId39"/>
    <p:sldId id="366" r:id="rId40"/>
    <p:sldId id="336" r:id="rId41"/>
    <p:sldId id="349" r:id="rId42"/>
    <p:sldId id="337" r:id="rId43"/>
    <p:sldId id="298" r:id="rId4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87" autoAdjust="0"/>
    <p:restoredTop sz="86512" autoAdjust="0"/>
  </p:normalViewPr>
  <p:slideViewPr>
    <p:cSldViewPr snapToGrid="0" snapToObjects="1">
      <p:cViewPr varScale="1">
        <p:scale>
          <a:sx n="96" d="100"/>
          <a:sy n="96" d="100"/>
        </p:scale>
        <p:origin x="1248" y="84"/>
      </p:cViewPr>
      <p:guideLst>
        <p:guide orient="horz" pos="2160"/>
        <p:guide pos="360"/>
      </p:guideLst>
    </p:cSldViewPr>
  </p:slideViewPr>
  <p:outlineViewPr>
    <p:cViewPr>
      <p:scale>
        <a:sx n="33" d="100"/>
        <a:sy n="33" d="100"/>
      </p:scale>
      <p:origin x="0" y="-20550"/>
    </p:cViewPr>
  </p:outlineViewPr>
  <p:notesTextViewPr>
    <p:cViewPr>
      <p:scale>
        <a:sx n="100" d="100"/>
        <a:sy n="100" d="100"/>
      </p:scale>
      <p:origin x="0" y="0"/>
    </p:cViewPr>
  </p:notesTextViewPr>
  <p:sorterViewPr>
    <p:cViewPr>
      <p:scale>
        <a:sx n="110" d="100"/>
        <a:sy n="110" d="100"/>
      </p:scale>
      <p:origin x="0" y="-3966"/>
    </p:cViewPr>
  </p:sorterViewPr>
  <p:notesViewPr>
    <p:cSldViewPr snapToGrid="0" snapToObjects="1">
      <p:cViewPr varScale="1">
        <p:scale>
          <a:sx n="88" d="100"/>
          <a:sy n="88" d="100"/>
        </p:scale>
        <p:origin x="307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12/14/2017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200" b="0" i="0" u="none" strike="noStrike" kern="1200" cap="none" dirty="0" smtClean="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smtClean="0">
                <a:solidFill>
                  <a:schemeClr val="dk1"/>
                </a:solidFill>
                <a:latin typeface="Arial"/>
                <a:ea typeface="Arial"/>
                <a:cs typeface="Arial"/>
                <a:sym typeface="Arial"/>
              </a:rPr>
              <a:t>1) MathType Plugin</a:t>
            </a:r>
          </a:p>
          <a:p>
            <a:r>
              <a:rPr lang="en-US" sz="1200" b="0" i="0" u="none" strike="noStrike" kern="1200" cap="none" dirty="0" smtClean="0">
                <a:solidFill>
                  <a:schemeClr val="dk1"/>
                </a:solidFill>
                <a:latin typeface="Arial"/>
                <a:ea typeface="Arial"/>
                <a:cs typeface="Arial"/>
                <a:sym typeface="Arial"/>
              </a:rPr>
              <a:t>2) Math Player (free versions available)</a:t>
            </a:r>
          </a:p>
          <a:p>
            <a:r>
              <a:rPr lang="en-US" sz="1200" b="0" i="0" u="none" strike="noStrike" kern="1200" cap="none" dirty="0" smtClean="0">
                <a:solidFill>
                  <a:schemeClr val="dk1"/>
                </a:solidFill>
                <a:latin typeface="Arial"/>
                <a:ea typeface="Arial"/>
                <a:cs typeface="Arial"/>
                <a:sym typeface="Arial"/>
              </a:rPr>
              <a:t>3) NVDA Reader (free versions available)</a:t>
            </a:r>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In most respects physical development and maturation are complete by early adulthood. </a:t>
            </a:r>
          </a:p>
          <a:p>
            <a:pPr lvl="1" eaLnBrk="1" hangingPunct="1">
              <a:spcBef>
                <a:spcPct val="0"/>
              </a:spcBef>
              <a:buFontTx/>
              <a:buChar char="•"/>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 Full height, proportional limbs, tend to be healthy, vigorous, energetic</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Most people are at the peak of their physical capabilities.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The brain continues to grow in both size and weight, reaching its maximum in early adulthood.</a:t>
            </a: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Brain wave patterns show changes (more mature patterns).</a:t>
            </a:r>
          </a:p>
          <a:p>
            <a:pPr eaLnBrk="1" hangingPunct="1">
              <a:spcBef>
                <a:spcPct val="0"/>
              </a:spcBef>
              <a:buFontTx/>
              <a:buChar char="•"/>
            </a:pP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 The senses are as sharp as they will ever be.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No significant deterioration in vision (until the 40’</a:t>
            </a:r>
            <a:r>
              <a:rPr lang="en-US" altLang="ja-JP" dirty="0" smtClean="0">
                <a:latin typeface="Arial Narrow" panose="020B0606020202030204" pitchFamily="34" charset="0"/>
                <a:ea typeface="ＭＳ Ｐゴシック" panose="020B0600070205080204" pitchFamily="34" charset="-128"/>
                <a:cs typeface="Arial" panose="020B0604020202020204" pitchFamily="34" charset="0"/>
              </a:rPr>
              <a:t>s)</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Hearing is at its peak</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Taste, smell, sensitivity to touch good</a:t>
            </a:r>
          </a:p>
          <a:p>
            <a:pPr eaLnBrk="1" hangingPunct="1">
              <a:spcBef>
                <a:spcPct val="0"/>
              </a:spcBef>
              <a:buFontTx/>
              <a:buChar char="•"/>
            </a:pP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 Most professional athletes are at their peak during early adulthood.</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Psychomotor abilities (eye-hand coordination, etc.)</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4473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smtClean="0">
                <a:ea typeface="ＭＳ Ｐゴシック" panose="020B0600070205080204" pitchFamily="34" charset="-128"/>
              </a:rPr>
              <a:t>The superior physical capabilities common to early adulthood don</a:t>
            </a:r>
            <a:r>
              <a:rPr lang="tr-TR" altLang="ja-JP" dirty="0" smtClean="0">
                <a:ea typeface="ＭＳ Ｐゴシック" panose="020B0600070205080204" pitchFamily="34" charset="-128"/>
              </a:rPr>
              <a:t>'t</a:t>
            </a:r>
            <a:r>
              <a:rPr lang="en-US" altLang="ja-JP" dirty="0" smtClean="0">
                <a:ea typeface="ＭＳ Ｐゴシック" panose="020B0600070205080204" pitchFamily="34" charset="-128"/>
              </a:rPr>
              <a:t> come naturally; exercise and diet are required to reach full physical potential</a:t>
            </a:r>
          </a:p>
          <a:p>
            <a:pPr eaLnBrk="1" hangingPunct="1">
              <a:spcBef>
                <a:spcPct val="0"/>
              </a:spcBef>
            </a:pPr>
            <a:r>
              <a:rPr lang="en-US" altLang="en-US" dirty="0" smtClean="0">
                <a:ea typeface="ＭＳ Ｐゴシック" panose="020B0600070205080204" pitchFamily="34" charset="-128"/>
              </a:rPr>
              <a:t>Although exercise is talked about a lot in the U.S., n</a:t>
            </a:r>
            <a:r>
              <a:rPr lang="en-US" altLang="en-US" dirty="0" smtClean="0">
                <a:ea typeface="ＭＳ Ｐゴシック" panose="020B0600070205080204" pitchFamily="34" charset="-128"/>
                <a:cs typeface="Arial" panose="020B0604020202020204" pitchFamily="34" charset="0"/>
              </a:rPr>
              <a:t>o more than 10% of Americans exercise enough to keep themselves in good physical shape. </a:t>
            </a:r>
          </a:p>
          <a:p>
            <a:pPr eaLnBrk="1" hangingPunct="1">
              <a:spcBef>
                <a:spcPct val="0"/>
              </a:spcBef>
            </a:pPr>
            <a:r>
              <a:rPr lang="en-US" altLang="en-US" dirty="0" smtClean="0">
                <a:ea typeface="ＭＳ Ｐゴシック" panose="020B0600070205080204" pitchFamily="34" charset="-128"/>
                <a:cs typeface="Arial" panose="020B0604020202020204" pitchFamily="34" charset="0"/>
              </a:rPr>
              <a:t>Less than 20% participate in moderate exercise on a regular basis</a:t>
            </a:r>
          </a:p>
          <a:p>
            <a:pPr eaLnBrk="1" hangingPunct="1">
              <a:spcBef>
                <a:spcPct val="0"/>
              </a:spcBef>
            </a:pP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Exercise is largely an upper- and middle-class phenomenon</a:t>
            </a:r>
          </a:p>
          <a:p>
            <a:pPr lvl="1" eaLnBrk="1" hangingPunct="1">
              <a:spcBef>
                <a:spcPct val="0"/>
              </a:spcBef>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People of low socioeconomic status (SES) often lack the time or money to participate</a:t>
            </a:r>
          </a:p>
          <a:p>
            <a:pPr eaLnBrk="1" hangingPunct="1">
              <a:spcBef>
                <a:spcPct val="0"/>
              </a:spcBef>
            </a:pP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People in general do not exercise enough!</a:t>
            </a:r>
          </a:p>
          <a:p>
            <a:pPr lvl="1" eaLnBrk="1" hangingPunct="1">
              <a:spcBef>
                <a:spcPct val="0"/>
              </a:spcBef>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The conspicuousness of exercise in the U.S. is misleading!</a:t>
            </a:r>
          </a:p>
          <a:p>
            <a:pPr lvl="2" eaLnBrk="1" hangingPunct="1">
              <a:spcBef>
                <a:spcPct val="0"/>
              </a:spcBef>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Less than 10% of Americans exercise sufficiently to keep them in shape</a:t>
            </a:r>
          </a:p>
          <a:p>
            <a:pPr lvl="2" eaLnBrk="1" hangingPunct="1">
              <a:spcBef>
                <a:spcPct val="0"/>
              </a:spcBef>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Less than a quarter engage in even moderate regular exercise</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826569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67796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At age 35, this reverses and illness and disease become more likely causes (for the 1</a:t>
            </a:r>
            <a:r>
              <a:rPr lang="en-US" altLang="en-US" baseline="30000" dirty="0" smtClean="0">
                <a:latin typeface="Arial Narrow" panose="020B0606020202030204" pitchFamily="34" charset="0"/>
                <a:ea typeface="ＭＳ Ｐゴシック" panose="020B0600070205080204" pitchFamily="34" charset="-128"/>
                <a:cs typeface="Arial" panose="020B0604020202020204" pitchFamily="34" charset="0"/>
              </a:rPr>
              <a:t>st</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time since infancy</a:t>
            </a:r>
            <a:r>
              <a:rPr lang="en-US" altLang="en-US" dirty="0" smtClean="0">
                <a:ea typeface="ＭＳ Ｐゴシック" panose="020B0600070205080204" pitchFamily="34" charset="-128"/>
                <a:cs typeface="Arial" panose="020B0604020202020204" pitchFamily="34" charset="0"/>
              </a:rPr>
              <a:t>).</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Men are more apt to die from accidents than women.</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African Americans have twice the death rate of Caucasians. </a:t>
            </a:r>
          </a:p>
          <a:p>
            <a:pPr eaLnBrk="1" hangingPunct="1">
              <a:spcBef>
                <a:spcPct val="0"/>
              </a:spcBef>
              <a:buFontTx/>
              <a:buChar char="•"/>
            </a:pP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 </a:t>
            </a:r>
            <a:r>
              <a:rPr lang="en-US" altLang="en-US" i="0" dirty="0" smtClean="0">
                <a:latin typeface="Arial Narrow" panose="020B0606020202030204" pitchFamily="34" charset="0"/>
                <a:ea typeface="ＭＳ Ｐゴシック" panose="020B0600070205080204" pitchFamily="34" charset="-128"/>
                <a:cs typeface="Arial" panose="020B0604020202020204" pitchFamily="34" charset="0"/>
              </a:rPr>
              <a:t>Murder</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rate in the U.S. is significantly higher than in any other developed country. U.S rate = 21.9 per 100,000 men; Japanese rate = 0.5 murders per 100,000 men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Murder is the </a:t>
            </a: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fifth</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most frequent cause of death for young White Americans (1 in 131 chance in lifetime)</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Murder is </a:t>
            </a: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the</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t>
            </a: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most</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frequent cause of death for African Americans (1 in 21 chance in lifetime)</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In some areas of the country, a young black male has a higher probability of being murdered than a soldier in the Vietnam War had of being killed!</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African American male: 1 in 21 chance of being murdered in his lifetime</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European American male: 1 in 131 chance</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22174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457200" rtl="0" eaLnBrk="1" fontAlgn="auto" latinLnBrk="0" hangingPunct="1">
              <a:lnSpc>
                <a:spcPct val="100000"/>
              </a:lnSpc>
              <a:spcBef>
                <a:spcPct val="0"/>
              </a:spcBef>
              <a:spcAft>
                <a:spcPts val="0"/>
              </a:spcAft>
              <a:buClrTx/>
              <a:buSzTx/>
              <a:buFontTx/>
              <a:buNone/>
              <a:tabLst/>
              <a:defRPr/>
            </a:pPr>
            <a:r>
              <a:rPr lang="en-US" altLang="en-US" b="1" i="1" dirty="0" smtClean="0">
                <a:ea typeface="ＭＳ Ｐゴシック" panose="020B0600070205080204" pitchFamily="34" charset="-128"/>
              </a:rPr>
              <a:t> Secondary aging</a:t>
            </a:r>
            <a:r>
              <a:rPr lang="en-US" altLang="en-US" i="1" dirty="0" smtClean="0">
                <a:ea typeface="ＭＳ Ｐゴシック" panose="020B0600070205080204" pitchFamily="34" charset="-128"/>
              </a:rPr>
              <a:t>,</a:t>
            </a:r>
            <a:r>
              <a:rPr lang="en-US" altLang="en-US" dirty="0" smtClean="0">
                <a:ea typeface="ＭＳ Ｐゴシック" panose="020B0600070205080204" pitchFamily="34" charset="-128"/>
              </a:rPr>
              <a:t> physical declines brought about by environmental factors or an individual</a:t>
            </a:r>
            <a:r>
              <a:rPr lang="en-US" altLang="ja-JP" dirty="0" smtClean="0">
                <a:ea typeface="ＭＳ Ｐゴシック" panose="020B0600070205080204" pitchFamily="34" charset="-128"/>
              </a:rPr>
              <a:t>'s behavioral choices.</a:t>
            </a: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25586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Another major cause of death for men in this age group is violence, particularly in the United States. The murder rate is significantly higher in the United States than in any other developed country.</a:t>
            </a:r>
          </a:p>
          <a:p>
            <a:pPr eaLnBrk="1" hangingPunct="1">
              <a:spcBef>
                <a:spcPct val="0"/>
              </a:spcBef>
              <a:buFontTx/>
              <a:buChar char="•"/>
            </a:pPr>
            <a:r>
              <a:rPr lang="en-US" altLang="en-US" dirty="0" smtClean="0">
                <a:ea typeface="ＭＳ Ｐゴシック" panose="020B0600070205080204" pitchFamily="34" charset="-128"/>
              </a:rPr>
              <a:t> Murder rates also depend significantly on racial factors. Although murder is the fifth most frequent cause of death for young adult white Americans, it is </a:t>
            </a:r>
            <a:r>
              <a:rPr lang="en-US" altLang="en-US" i="1" dirty="0" smtClean="0">
                <a:ea typeface="ＭＳ Ｐゴシック" panose="020B0600070205080204" pitchFamily="34" charset="-128"/>
              </a:rPr>
              <a:t>the </a:t>
            </a:r>
            <a:r>
              <a:rPr lang="en-US" altLang="en-US" dirty="0" smtClean="0">
                <a:ea typeface="ＭＳ Ｐゴシック" panose="020B0600070205080204" pitchFamily="34" charset="-128"/>
              </a:rPr>
              <a:t>most likely cause of death for African Americans, and it is a significant factor for Hispanic Americans.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17575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Young adults will put on weight if they do not eat sensibly.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31% of the adult population is classified as overweight.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7% of men and 10% of women between the ages of 20 and 25 are obese.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The rate of obesity in the U.S. is increasing.</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Genetic factors may lead people to become obese.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Environmental and social factors also produce obesity.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Obese people may have a higher WEIGHT SET POINT, </a:t>
            </a: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the particular level the body strives to maintain.</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Most people who diet eventually gain back the weight</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14093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ltLang="en-US" dirty="0" smtClean="0">
                <a:ea typeface="ＭＳ Ｐゴシック" panose="020B0600070205080204" pitchFamily="34" charset="-128"/>
              </a:rPr>
              <a:t>In spite of greater awareness of the importance of good nutrition, the percentage of adults with weight problems in the United States has risen dramatically over the past few decades. Why do you think this rise has occurred?  (Source: Centers for Disease Control and Prevention, 2010.)</a:t>
            </a:r>
          </a:p>
          <a:p>
            <a:pPr marL="171450" indent="-171450" eaLnBrk="1" hangingPunct="1">
              <a:spcBef>
                <a:spcPct val="0"/>
              </a:spcBef>
              <a:buFontTx/>
              <a:buChar char="•"/>
            </a:pPr>
            <a:r>
              <a:rPr lang="en-US" altLang="en-US" dirty="0" smtClean="0">
                <a:ea typeface="ＭＳ Ｐゴシック" panose="020B0600070205080204" pitchFamily="34" charset="-128"/>
              </a:rPr>
              <a:t>Weight control is a difficult, and often losing, battle for many young adults. </a:t>
            </a:r>
          </a:p>
          <a:p>
            <a:pPr marL="171450" indent="-171450" eaLnBrk="1" hangingPunct="1">
              <a:spcBef>
                <a:spcPct val="0"/>
              </a:spcBef>
              <a:buFontTx/>
              <a:buChar char="•"/>
            </a:pPr>
            <a:r>
              <a:rPr lang="en-US" altLang="en-US" dirty="0" smtClean="0">
                <a:ea typeface="ＭＳ Ｐゴシック" panose="020B0600070205080204" pitchFamily="34" charset="-128"/>
              </a:rPr>
              <a:t>Most people who diet ultimately regain the weight they have lost, and they become involved in a see-saw cycle of weight gain and loss. </a:t>
            </a:r>
          </a:p>
          <a:p>
            <a:pPr marL="171450" indent="-171450" eaLnBrk="1" hangingPunct="1">
              <a:spcBef>
                <a:spcPct val="0"/>
              </a:spcBef>
              <a:buFontTx/>
              <a:buChar char="•"/>
            </a:pPr>
            <a:r>
              <a:rPr lang="en-US" altLang="en-US" dirty="0" smtClean="0">
                <a:ea typeface="ＭＳ Ｐゴシック" panose="020B0600070205080204" pitchFamily="34" charset="-128"/>
              </a:rPr>
              <a:t>Some obesity experts now argue that the rate of dieting failure is so great that people may want to avoid dieting altogether. </a:t>
            </a:r>
          </a:p>
          <a:p>
            <a:pPr marL="171450" indent="-171450" eaLnBrk="1" hangingPunct="1">
              <a:spcBef>
                <a:spcPct val="0"/>
              </a:spcBef>
              <a:buFontTx/>
              <a:buChar char="•"/>
            </a:pPr>
            <a:r>
              <a:rPr lang="en-US" altLang="en-US" dirty="0" smtClean="0">
                <a:ea typeface="ＭＳ Ｐゴシック" panose="020B0600070205080204" pitchFamily="34" charset="-128"/>
              </a:rPr>
              <a:t>If people eat the foods they really want in moderation, they may be able to avoid the binge eating that often occurs when diets fail.</a:t>
            </a:r>
          </a:p>
          <a:p>
            <a:pPr marL="171450" indent="-171450" eaLnBrk="1" hangingPunct="1">
              <a:spcBef>
                <a:spcPct val="0"/>
              </a:spcBef>
              <a:buFontTx/>
              <a:buChar char="•"/>
            </a:pPr>
            <a:r>
              <a:rPr lang="en-US" altLang="en-US" dirty="0" smtClean="0">
                <a:ea typeface="ＭＳ Ｐゴシック" panose="020B0600070205080204" pitchFamily="34" charset="-128"/>
              </a:rPr>
              <a:t>Even though obese people may never reach their desired weight, they may, according to this reasoning, ultimately control their weight more effectively.</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775134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42308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Some 50+ million Americans are physically challenged - or </a:t>
            </a:r>
            <a:r>
              <a:rPr lang="en-US" altLang="en-US" i="1" dirty="0" smtClean="0">
                <a:ea typeface="ＭＳ Ｐゴシック" panose="020B0600070205080204" pitchFamily="34" charset="-128"/>
                <a:cs typeface="Arial" panose="020B0604020202020204" pitchFamily="34" charset="0"/>
              </a:rPr>
              <a:t>disabled</a:t>
            </a:r>
            <a:r>
              <a:rPr lang="en-US" altLang="en-US" dirty="0" smtClean="0">
                <a:ea typeface="ＭＳ Ｐゴシック" panose="020B0600070205080204" pitchFamily="34" charset="-128"/>
                <a:cs typeface="Arial" panose="020B0604020202020204" pitchFamily="34" charset="0"/>
              </a:rPr>
              <a:t> - a condition that substantially limits a major life activity such as walking or vision.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Fewer than 10% of people with major handicaps have finished high school.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Fewer than 25% of disabled men and 15% of disabled women work full time.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Adults with handicaps are often unemployed, or stuck in routine, low-paying jobs.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11508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900" dirty="0" smtClean="0">
                <a:solidFill>
                  <a:schemeClr val="hlink"/>
                </a:solidFill>
                <a:latin typeface="Arial Narrow" panose="020B0606020202030204" pitchFamily="34" charset="0"/>
                <a:ea typeface="ＭＳ Ｐゴシック" panose="020B0600070205080204" pitchFamily="34" charset="-128"/>
              </a:rPr>
              <a:t> Discrimination and prejudice are barriers and affect the way that people with disabilities view themselves (their cognitive development!).</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Despite the Americans with Disabilities Act (1990), many older buildings are inaccessible to wheelchairs.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Prejudice and discrimination affect the way disabled people think of themselves.</a:t>
            </a:r>
          </a:p>
          <a:p>
            <a:pPr lvl="1" eaLnBrk="1" hangingPunct="1">
              <a:spcBef>
                <a:spcPct val="0"/>
              </a:spcBef>
              <a:buFontTx/>
              <a:buChar char="•"/>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 Pity, avoidance </a:t>
            </a:r>
          </a:p>
          <a:p>
            <a:pPr lvl="1" eaLnBrk="1" hangingPunct="1">
              <a:spcBef>
                <a:spcPct val="0"/>
              </a:spcBef>
              <a:buFontTx/>
              <a:buChar char="•"/>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 Treating adults as children</a:t>
            </a:r>
          </a:p>
          <a:p>
            <a:pPr lvl="1" eaLnBrk="1" hangingPunct="1">
              <a:spcBef>
                <a:spcPct val="0"/>
              </a:spcBef>
              <a:buFontTx/>
              <a:buChar char="•"/>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 Seeing disabled person as a category rather than an individual</a:t>
            </a:r>
            <a:endParaRPr lang="en-US" altLang="en-US" sz="1400" dirty="0" smtClean="0">
              <a:ea typeface="ＭＳ Ｐゴシック" panose="020B0600070205080204" pitchFamily="34" charset="-128"/>
              <a:cs typeface="Arial" panose="020B0604020202020204" pitchFamily="34" charset="0"/>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72256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Lives are filled with events and circumstances known as stressors, that cause threats to well-being.</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Stressors can be both pleasant events and unpleasant events (weddings, winning awards, exams, arguments).</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Long-term, continuous exposure to stressors may result in reduction of body’s ability to deal with stress. </a:t>
            </a:r>
          </a:p>
          <a:p>
            <a:pPr lvl="1" eaLnBrk="1" hangingPunct="1">
              <a:spcBef>
                <a:spcPct val="0"/>
              </a:spcBef>
              <a:buFontTx/>
              <a:buChar char="•"/>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 People become more susceptible to diseases as their ability to fight off germs declines.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62852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73526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Events and circumstances that produce negative emotions are more likely to produce stress.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Situations that are uncontrollable or unpredictable are more likely to produce stress.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Events and circumstances that are ambiguous and confusing produce more stress.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People who must accomplish simultaneously many tasks are more likely to experience stress.</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Stress Quiz in text (Table 13-1)</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20984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Stress may lead to </a:t>
            </a:r>
            <a:r>
              <a:rPr lang="en-US" altLang="en-US" b="1" dirty="0" smtClean="0">
                <a:ea typeface="ＭＳ Ｐゴシック" panose="020B0600070205080204" pitchFamily="34" charset="-128"/>
                <a:cs typeface="Arial" panose="020B0604020202020204" pitchFamily="34" charset="0"/>
              </a:rPr>
              <a:t>PSYCHOSOMATIC DISORDERS,</a:t>
            </a:r>
            <a:r>
              <a:rPr lang="en-US" altLang="en-US" dirty="0" smtClean="0">
                <a:ea typeface="ＭＳ Ｐゴシック" panose="020B0600070205080204" pitchFamily="34" charset="-128"/>
                <a:cs typeface="Arial" panose="020B0604020202020204" pitchFamily="34" charset="0"/>
              </a:rPr>
              <a:t> </a:t>
            </a:r>
            <a:r>
              <a:rPr lang="en-US" altLang="en-US" i="1" dirty="0" smtClean="0">
                <a:ea typeface="ＭＳ Ｐゴシック" panose="020B0600070205080204" pitchFamily="34" charset="-128"/>
                <a:cs typeface="Arial" panose="020B0604020202020204" pitchFamily="34" charset="0"/>
              </a:rPr>
              <a:t>medical problems caused by interaction of psychological, emotional, and physical difficulties.</a:t>
            </a:r>
            <a:r>
              <a:rPr lang="en-US" altLang="en-US" dirty="0" smtClean="0">
                <a:ea typeface="ＭＳ Ｐゴシック" panose="020B0600070205080204" pitchFamily="34" charset="-128"/>
                <a:cs typeface="Arial" panose="020B0604020202020204" pitchFamily="34" charset="0"/>
              </a:rPr>
              <a:t>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Some young adults are better than others at </a:t>
            </a:r>
            <a:r>
              <a:rPr lang="en-US" altLang="en-US" b="1" dirty="0" smtClean="0">
                <a:ea typeface="ＭＳ Ｐゴシック" panose="020B0600070205080204" pitchFamily="34" charset="-128"/>
                <a:cs typeface="Arial" panose="020B0604020202020204" pitchFamily="34" charset="0"/>
              </a:rPr>
              <a:t>COPING,</a:t>
            </a:r>
            <a:r>
              <a:rPr lang="en-US" altLang="en-US" dirty="0" smtClean="0">
                <a:ea typeface="ＭＳ Ｐゴシック" panose="020B0600070205080204" pitchFamily="34" charset="-128"/>
                <a:cs typeface="Arial" panose="020B0604020202020204" pitchFamily="34" charset="0"/>
              </a:rPr>
              <a:t> </a:t>
            </a:r>
            <a:r>
              <a:rPr lang="en-US" altLang="en-US" i="1" dirty="0" smtClean="0">
                <a:ea typeface="ＭＳ Ｐゴシック" panose="020B0600070205080204" pitchFamily="34" charset="-128"/>
                <a:cs typeface="Arial" panose="020B0604020202020204" pitchFamily="34" charset="0"/>
              </a:rPr>
              <a:t>the effort to reduce, or tolerate threats that lead to stress.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334220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 Problem-focused coping</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is attempt to manage a stressful problem or situation by directly changing situation to make it less stressful. </a:t>
            </a:r>
          </a:p>
          <a:p>
            <a:pPr eaLnBrk="1" hangingPunct="1">
              <a:spcBef>
                <a:spcPct val="0"/>
              </a:spcBef>
              <a:buFontTx/>
              <a:buChar char="•"/>
            </a:pP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 Emotion-focused coping</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involves conscious regulation of emotion.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Coping is also aided by presence of </a:t>
            </a: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social support,</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assistance and comfort supplied by others. </a:t>
            </a:r>
          </a:p>
          <a:p>
            <a:pPr eaLnBrk="1" hangingPunct="1">
              <a:spcBef>
                <a:spcPct val="0"/>
              </a:spcBef>
              <a:buFontTx/>
              <a:buChar char="•"/>
            </a:pP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 Defense coping</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involves unconscious strategies that distort or deny true nature of the situation.</a:t>
            </a:r>
            <a:endParaRPr lang="en-US" altLang="en-US" b="1" dirty="0" smtClean="0">
              <a:latin typeface="Arial Narrow" panose="020B0606020202030204" pitchFamily="34" charset="0"/>
              <a:ea typeface="ＭＳ Ｐゴシック" panose="020B0600070205080204" pitchFamily="34" charset="-128"/>
              <a:cs typeface="Arial" panose="020B0604020202020204" pitchFamily="34" charset="0"/>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112620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Seek control over the situation producing the stress. Putting yourself in charge of a situation that is producing stress can take you a long way toward coping with it. For example, if you are feeling stress about an upcoming test, do something about it—such as starting to study.</a:t>
            </a:r>
          </a:p>
          <a:p>
            <a:pPr eaLnBrk="1" hangingPunct="1">
              <a:spcBef>
                <a:spcPct val="0"/>
              </a:spcBef>
              <a:buFontTx/>
              <a:buChar char="•"/>
            </a:pPr>
            <a:r>
              <a:rPr lang="en-US" altLang="en-US" dirty="0" smtClean="0">
                <a:ea typeface="ＭＳ Ｐゴシック" panose="020B0600070205080204" pitchFamily="34" charset="-128"/>
              </a:rPr>
              <a:t> Redefine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threat</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as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challenge.</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Changing the definition of a situation can make it seem less threatening.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Look for the silver lining</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is not bad advice. For example, if you</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re fired, look at it as an opportunity to get a new, and potentially better, job.</a:t>
            </a:r>
          </a:p>
          <a:p>
            <a:pPr eaLnBrk="1" hangingPunct="1">
              <a:spcBef>
                <a:spcPct val="0"/>
              </a:spcBef>
              <a:buFontTx/>
              <a:buChar char="•"/>
            </a:pPr>
            <a:r>
              <a:rPr lang="en-US" altLang="en-US" dirty="0" smtClean="0">
                <a:ea typeface="ＭＳ Ｐゴシック" panose="020B0600070205080204" pitchFamily="34" charset="-128"/>
              </a:rPr>
              <a:t> Find social support. Almost any difficulty can be faced more easily with the help of others. Friends, family members, and even telephone hot lines staffed by trained counselors can provide significant support. (For help in identifying appropriate hot lines, the U.S. Public Health Service maintains a </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master</a:t>
            </a:r>
            <a:r>
              <a:rPr lang="ja-JP" altLang="en-US" dirty="0" smtClean="0">
                <a:ea typeface="ＭＳ Ｐゴシック" panose="020B0600070205080204" pitchFamily="34" charset="-128"/>
              </a:rPr>
              <a:t>”</a:t>
            </a:r>
            <a:r>
              <a:rPr lang="en-US" altLang="ja-JP" dirty="0" smtClean="0">
                <a:ea typeface="ＭＳ Ｐゴシック" panose="020B0600070205080204" pitchFamily="34" charset="-128"/>
              </a:rPr>
              <a:t> toll-free number that can provide phone numbers and addresses of many national groups. Call 800-336-4794.)</a:t>
            </a:r>
          </a:p>
          <a:p>
            <a:pPr eaLnBrk="1" hangingPunct="1">
              <a:spcBef>
                <a:spcPct val="0"/>
              </a:spcBef>
              <a:buFontTx/>
              <a:buChar char="•"/>
            </a:pPr>
            <a:r>
              <a:rPr lang="en-US" altLang="en-US" dirty="0" smtClean="0">
                <a:ea typeface="ＭＳ Ｐゴシック" panose="020B0600070205080204" pitchFamily="34" charset="-128"/>
              </a:rPr>
              <a:t> Use relaxation techniques. Reducing the physiological arousal brought about by stress can be a particularly effective way of coping with stress. A variety of techniques that produce relaxation, such as transcendental meditation, Zen and yoga, progressive muscle relaxation, and even hypnosis, have been shown to be effective in reducing stress.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15427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Hardy individuals are take-charge people who revel in life's challenges. People who are high in hardiness are more resistant to stress-related illness than those who show less hardiness. Hardy people react to potentially threatening stressors with optimism, feeling that they can respond effectively. By turning threatening situations into challenging ones, they are less apt to experience high levels of stress. </a:t>
            </a:r>
          </a:p>
          <a:p>
            <a:pPr eaLnBrk="1" hangingPunct="1">
              <a:spcBef>
                <a:spcPct val="0"/>
              </a:spcBef>
              <a:buFontTx/>
              <a:buChar char="•"/>
            </a:pPr>
            <a:r>
              <a:rPr lang="en-US" altLang="en-US" dirty="0" smtClean="0">
                <a:ea typeface="ＭＳ Ｐゴシック" panose="020B0600070205080204" pitchFamily="34" charset="-128"/>
              </a:rPr>
              <a:t> Resilient young adults tend to be easy-going, good-natured, and have good social and communication skills. They are independent, feeling that they can shape their own fate and are not dependent on others or luck. They work with what they have and make the best of whatever situation in which they find themselves.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59282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10000"/>
              </a:lnSpc>
              <a:spcBef>
                <a:spcPct val="0"/>
              </a:spcBef>
              <a:buFontTx/>
              <a:buChar char="•"/>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761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 </a:t>
            </a:r>
            <a:r>
              <a:rPr lang="en-US" altLang="en-US" sz="1000" dirty="0" err="1" smtClean="0">
                <a:latin typeface="Arial Narrow" panose="020B0606020202030204" pitchFamily="34" charset="0"/>
                <a:ea typeface="ＭＳ Ｐゴシック" panose="020B0600070205080204" pitchFamily="34" charset="-128"/>
                <a:cs typeface="Arial" panose="020B0604020202020204" pitchFamily="34" charset="0"/>
              </a:rPr>
              <a:t>Developmentalist</a:t>
            </a: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 </a:t>
            </a:r>
            <a:r>
              <a:rPr lang="en-US" altLang="en-US" sz="1000" dirty="0" err="1" smtClean="0">
                <a:latin typeface="Arial Narrow" panose="020B0606020202030204" pitchFamily="34" charset="0"/>
                <a:ea typeface="ＭＳ Ｐゴシック" panose="020B0600070205080204" pitchFamily="34" charset="-128"/>
                <a:cs typeface="Arial" panose="020B0604020202020204" pitchFamily="34" charset="0"/>
              </a:rPr>
              <a:t>Giesela</a:t>
            </a: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 </a:t>
            </a:r>
            <a:r>
              <a:rPr lang="en-US" altLang="en-US" sz="1000" dirty="0" err="1" smtClean="0">
                <a:latin typeface="Arial Narrow" panose="020B0606020202030204" pitchFamily="34" charset="0"/>
                <a:ea typeface="ＭＳ Ｐゴシック" panose="020B0600070205080204" pitchFamily="34" charset="-128"/>
                <a:cs typeface="Arial" panose="020B0604020202020204" pitchFamily="34" charset="0"/>
              </a:rPr>
              <a:t>Labouvie-Vief</a:t>
            </a: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 suggests that nature of thinking changes qualitatively during early adulthood. </a:t>
            </a:r>
          </a:p>
          <a:p>
            <a:pPr eaLnBrk="1" hangingPunct="1">
              <a:spcBef>
                <a:spcPct val="0"/>
              </a:spcBef>
              <a:buFontTx/>
              <a:buChar char="•"/>
            </a:pP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 Adults exhibit POSTFORMAL THOUGHT, thinking that goes beyond Piaget's formal operations.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Adult predicaments are sometimes solved by relativistic thinking rather than pure logic.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Postformal thought acknowledges that world sometimes lacks purely right and wrong solutions and adults must draw upon prior experiences to solve problems.</a:t>
            </a:r>
          </a:p>
          <a:p>
            <a:pPr eaLnBrk="1" hangingPunct="1">
              <a:spcBef>
                <a:spcPct val="0"/>
              </a:spcBef>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99005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sz="1600"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16309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900" dirty="0" smtClean="0">
                <a:solidFill>
                  <a:schemeClr val="hlink"/>
                </a:solidFill>
                <a:latin typeface="Arial Narrow" panose="020B0606020202030204" pitchFamily="34" charset="0"/>
                <a:ea typeface="ＭＳ Ｐゴシック" panose="020B0600070205080204" pitchFamily="34" charset="-128"/>
                <a:cs typeface="Arial" panose="020B0604020202020204" pitchFamily="34" charset="0"/>
              </a:rPr>
              <a:t> K. Warner </a:t>
            </a:r>
            <a:r>
              <a:rPr lang="en-US" altLang="en-US" sz="900" dirty="0" err="1" smtClean="0">
                <a:solidFill>
                  <a:schemeClr val="hlink"/>
                </a:solidFill>
                <a:latin typeface="Arial Narrow" panose="020B0606020202030204" pitchFamily="34" charset="0"/>
                <a:ea typeface="ＭＳ Ｐゴシック" panose="020B0600070205080204" pitchFamily="34" charset="-128"/>
                <a:cs typeface="Arial" panose="020B0604020202020204" pitchFamily="34" charset="0"/>
              </a:rPr>
              <a:t>Schaie</a:t>
            </a:r>
            <a:r>
              <a:rPr lang="en-US" altLang="en-US" sz="900" dirty="0" smtClean="0">
                <a:solidFill>
                  <a:schemeClr val="hlink"/>
                </a:solidFill>
                <a:latin typeface="Arial Narrow" panose="020B0606020202030204" pitchFamily="34" charset="0"/>
                <a:ea typeface="ＭＳ Ｐゴシック" panose="020B0600070205080204" pitchFamily="34" charset="-128"/>
                <a:cs typeface="Arial" panose="020B0604020202020204" pitchFamily="34" charset="0"/>
              </a:rPr>
              <a:t> suggests that adults’ thinking follows set pattern of stages.</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 ACQUISITIVE STAGE, </a:t>
            </a:r>
            <a:r>
              <a:rPr lang="en-US" altLang="en-US" i="1" dirty="0" smtClean="0">
                <a:ea typeface="ＭＳ Ｐゴシック" panose="020B0600070205080204" pitchFamily="34" charset="-128"/>
                <a:cs typeface="Arial" panose="020B0604020202020204" pitchFamily="34" charset="0"/>
              </a:rPr>
              <a:t>which encompasses all of childhood and adolescence, in which main developmental task is to acquire information.</a:t>
            </a:r>
            <a:r>
              <a:rPr lang="en-US" altLang="en-US" dirty="0" smtClean="0">
                <a:ea typeface="ＭＳ Ｐゴシック" panose="020B0600070205080204" pitchFamily="34" charset="-128"/>
                <a:cs typeface="Arial" panose="020B0604020202020204" pitchFamily="34" charset="0"/>
              </a:rPr>
              <a:t> </a:t>
            </a:r>
          </a:p>
          <a:p>
            <a:pPr eaLnBrk="1" hangingPunct="1">
              <a:spcBef>
                <a:spcPct val="0"/>
              </a:spcBef>
              <a:buFontTx/>
              <a:buChar char="•"/>
            </a:pPr>
            <a:r>
              <a:rPr lang="en-US" altLang="en-US" dirty="0" smtClean="0">
                <a:ea typeface="ＭＳ Ｐゴシック" panose="020B0600070205080204" pitchFamily="34" charset="-128"/>
                <a:cs typeface="Arial" panose="020B0604020202020204" pitchFamily="34" charset="0"/>
              </a:rPr>
              <a:t> The ACHIEVING STAGE </a:t>
            </a:r>
            <a:r>
              <a:rPr lang="en-US" altLang="en-US" i="1" dirty="0" smtClean="0">
                <a:ea typeface="ＭＳ Ｐゴシック" panose="020B0600070205080204" pitchFamily="34" charset="-128"/>
                <a:cs typeface="Arial" panose="020B0604020202020204" pitchFamily="34" charset="0"/>
              </a:rPr>
              <a:t>is point reached by young adults in which intelligence is applied to specific situations involving attainment of long-term goals regarding careers, family, and societal contributions.</a:t>
            </a:r>
            <a:r>
              <a:rPr lang="en-US" altLang="en-US" dirty="0" smtClean="0">
                <a:ea typeface="ＭＳ Ｐゴシック" panose="020B0600070205080204" pitchFamily="34" charset="-128"/>
                <a:cs typeface="Arial" panose="020B0604020202020204" pitchFamily="34" charset="0"/>
              </a:rPr>
              <a:t>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The RESPONSIBLE STAGE </a:t>
            </a: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is stage where the major concerns of middle-aged adults relate to their personal situations, including protecting and nourishing their spouses, families, and careers.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The EXECUTIVE STAGE </a:t>
            </a: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is period in middle adulthood when people take broader perspective than earlier, including concerns about world.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The REINTEGRATIVE STAGE </a:t>
            </a:r>
            <a:r>
              <a:rPr lang="en-US" altLang="en-US" i="1" dirty="0" smtClean="0">
                <a:latin typeface="Arial Narrow" panose="020B0606020202030204" pitchFamily="34" charset="0"/>
                <a:ea typeface="ＭＳ Ｐゴシック" panose="020B0600070205080204" pitchFamily="34" charset="-128"/>
                <a:cs typeface="Arial" panose="020B0604020202020204" pitchFamily="34" charset="0"/>
              </a:rPr>
              <a:t>is period of late adulthood during which the focus is on tasks that have personal meaning.</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24491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ea typeface="ＭＳ Ｐゴシック" panose="020B0600070205080204" pitchFamily="34" charset="-128"/>
              </a:rPr>
              <a:t>Figure 13-6 Schaie’s Stages of Adult Development</a:t>
            </a:r>
          </a:p>
          <a:p>
            <a:r>
              <a:rPr lang="en-US" altLang="en-US" dirty="0" smtClean="0">
                <a:ea typeface="ＭＳ Ｐゴシック" panose="020B0600070205080204" pitchFamily="34" charset="-128"/>
              </a:rPr>
              <a:t>(Source: Based on </a:t>
            </a:r>
            <a:r>
              <a:rPr lang="en-US" altLang="en-US" dirty="0" err="1" smtClean="0">
                <a:ea typeface="ＭＳ Ｐゴシック" panose="020B0600070205080204" pitchFamily="34" charset="-128"/>
              </a:rPr>
              <a:t>Schaie</a:t>
            </a:r>
            <a:r>
              <a:rPr lang="en-US" altLang="en-US" dirty="0" smtClean="0">
                <a:ea typeface="ＭＳ Ｐゴシック" panose="020B0600070205080204" pitchFamily="34" charset="-128"/>
              </a:rPr>
              <a:t>, 1977–1978.)</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294284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ja-JP" altLang="en-US" sz="900" dirty="0" smtClean="0">
                <a:solidFill>
                  <a:schemeClr val="folHlink"/>
                </a:solidFill>
                <a:latin typeface="Arial Narrow" panose="020B0606020202030204" pitchFamily="34" charset="0"/>
                <a:ea typeface="ＭＳ Ｐゴシック" panose="020B0600070205080204" pitchFamily="34" charset="-128"/>
              </a:rPr>
              <a:t> “</a:t>
            </a:r>
            <a:r>
              <a:rPr lang="en-US" altLang="ja-JP" sz="900" dirty="0" smtClean="0">
                <a:solidFill>
                  <a:schemeClr val="folHlink"/>
                </a:solidFill>
                <a:latin typeface="Arial Narrow" panose="020B0606020202030204" pitchFamily="34" charset="0"/>
                <a:ea typeface="ＭＳ Ｐゴシック" panose="020B0600070205080204" pitchFamily="34" charset="-128"/>
              </a:rPr>
              <a:t>How do you meet your goals?</a:t>
            </a:r>
            <a:r>
              <a:rPr lang="ja-JP" altLang="en-US" sz="900" dirty="0" smtClean="0">
                <a:solidFill>
                  <a:schemeClr val="folHlink"/>
                </a:solidFill>
                <a:latin typeface="Arial Narrow" panose="020B0606020202030204" pitchFamily="34" charset="0"/>
                <a:ea typeface="ＭＳ Ｐゴシック" panose="020B0600070205080204" pitchFamily="34" charset="-128"/>
              </a:rPr>
              <a:t>”</a:t>
            </a:r>
            <a:r>
              <a:rPr lang="en-US" altLang="ja-JP" sz="900" dirty="0" smtClean="0">
                <a:solidFill>
                  <a:schemeClr val="folHlink"/>
                </a:solidFill>
                <a:latin typeface="Arial Narrow" panose="020B0606020202030204" pitchFamily="34" charset="0"/>
                <a:ea typeface="ＭＳ Ｐゴシック" panose="020B0600070205080204" pitchFamily="34" charset="-128"/>
              </a:rPr>
              <a:t>-- The way adults answer has a lot to do with their future success according to psychologist Robert Sternberg.</a:t>
            </a:r>
          </a:p>
          <a:p>
            <a:pPr eaLnBrk="1" hangingPunct="1">
              <a:spcBef>
                <a:spcPct val="0"/>
              </a:spcBef>
              <a:buFontTx/>
              <a:buChar char="•"/>
            </a:pPr>
            <a:r>
              <a:rPr lang="en-US" altLang="en-US" sz="900" baseline="0" dirty="0" smtClean="0">
                <a:solidFill>
                  <a:schemeClr val="folHlink"/>
                </a:solidFill>
                <a:latin typeface="Arial Narrow" panose="020B0606020202030204" pitchFamily="34" charset="0"/>
                <a:ea typeface="ＭＳ Ｐゴシック" panose="020B0600070205080204" pitchFamily="34" charset="-128"/>
                <a:cs typeface="Arial" panose="020B0604020202020204" pitchFamily="34" charset="0"/>
              </a:rPr>
              <a:t> </a:t>
            </a:r>
            <a:r>
              <a:rPr lang="en-US" altLang="en-US" dirty="0" smtClean="0">
                <a:ea typeface="ＭＳ Ｐゴシック" panose="020B0600070205080204" pitchFamily="34" charset="-128"/>
                <a:cs typeface="Arial" panose="020B0604020202020204" pitchFamily="34" charset="0"/>
              </a:rPr>
              <a:t>Robert Sternberg, in his </a:t>
            </a:r>
            <a:r>
              <a:rPr lang="en-US" altLang="en-US" b="1" dirty="0" smtClean="0">
                <a:ea typeface="ＭＳ Ｐゴシック" panose="020B0600070205080204" pitchFamily="34" charset="-128"/>
                <a:cs typeface="Arial" panose="020B0604020202020204" pitchFamily="34" charset="0"/>
              </a:rPr>
              <a:t>TRIARCHIC THEORY OF INTELLIGENCE</a:t>
            </a:r>
            <a:r>
              <a:rPr lang="en-US" altLang="en-US" dirty="0" smtClean="0">
                <a:ea typeface="ＭＳ Ｐゴシック" panose="020B0600070205080204" pitchFamily="34" charset="-128"/>
                <a:cs typeface="Arial" panose="020B0604020202020204" pitchFamily="34" charset="0"/>
              </a:rPr>
              <a:t> </a:t>
            </a:r>
            <a:r>
              <a:rPr lang="en-US" altLang="en-US" i="1" dirty="0" smtClean="0">
                <a:ea typeface="ＭＳ Ｐゴシック" panose="020B0600070205080204" pitchFamily="34" charset="-128"/>
                <a:cs typeface="Arial" panose="020B0604020202020204" pitchFamily="34" charset="0"/>
              </a:rPr>
              <a:t>suggests that intelligence is made up of three major components:</a:t>
            </a:r>
          </a:p>
          <a:p>
            <a:pPr lvl="1" eaLnBrk="1" hangingPunct="1">
              <a:spcBef>
                <a:spcPct val="0"/>
              </a:spcBef>
              <a:buFont typeface="Wingdings" panose="05000000000000000000" pitchFamily="2" charset="2"/>
              <a:buChar char="à"/>
            </a:pPr>
            <a:r>
              <a:rPr lang="en-US" altLang="en-US" dirty="0" smtClean="0">
                <a:ea typeface="ＭＳ Ｐゴシック" panose="020B0600070205080204" pitchFamily="34" charset="-128"/>
                <a:cs typeface="Arial" panose="020B0604020202020204" pitchFamily="34" charset="0"/>
              </a:rPr>
              <a:t> Componential aspects</a:t>
            </a:r>
          </a:p>
          <a:p>
            <a:pPr lvl="1" eaLnBrk="1" hangingPunct="1">
              <a:spcBef>
                <a:spcPct val="0"/>
              </a:spcBef>
              <a:buFont typeface="Wingdings" panose="05000000000000000000" pitchFamily="2" charset="2"/>
              <a:buChar char="à"/>
            </a:pPr>
            <a:r>
              <a:rPr lang="en-US" altLang="en-US" dirty="0" smtClean="0">
                <a:ea typeface="ＭＳ Ｐゴシック" panose="020B0600070205080204" pitchFamily="34" charset="-128"/>
                <a:cs typeface="Arial" panose="020B0604020202020204" pitchFamily="34" charset="0"/>
              </a:rPr>
              <a:t> Experiential components</a:t>
            </a:r>
          </a:p>
          <a:p>
            <a:pPr lvl="1" eaLnBrk="1" hangingPunct="1">
              <a:spcBef>
                <a:spcPct val="0"/>
              </a:spcBef>
              <a:buFont typeface="Wingdings" panose="05000000000000000000" pitchFamily="2" charset="2"/>
              <a:buChar char="à"/>
            </a:pPr>
            <a:r>
              <a:rPr lang="en-US" altLang="en-US" dirty="0" smtClean="0">
                <a:ea typeface="ＭＳ Ｐゴシック" panose="020B0600070205080204" pitchFamily="34" charset="-128"/>
                <a:cs typeface="Arial" panose="020B0604020202020204" pitchFamily="34" charset="0"/>
              </a:rPr>
              <a:t> Contextual factors</a:t>
            </a:r>
          </a:p>
          <a:p>
            <a:pPr eaLnBrk="1" hangingPunct="1">
              <a:spcBef>
                <a:spcPct val="0"/>
              </a:spcBef>
              <a:buFontTx/>
              <a:buChar char="•"/>
            </a:pPr>
            <a:r>
              <a:rPr lang="en-US" altLang="en-US" i="1" u="none" dirty="0" smtClean="0">
                <a:ea typeface="ＭＳ Ｐゴシック" panose="020B0600070205080204" pitchFamily="34" charset="-128"/>
                <a:cs typeface="Arial" panose="020B0604020202020204" pitchFamily="34" charset="0"/>
              </a:rPr>
              <a:t> </a:t>
            </a:r>
            <a:r>
              <a:rPr lang="en-US" altLang="en-US" i="1" u="sng" dirty="0" smtClean="0">
                <a:ea typeface="ＭＳ Ｐゴシック" panose="020B0600070205080204" pitchFamily="34" charset="-128"/>
                <a:cs typeface="Arial" panose="020B0604020202020204" pitchFamily="34" charset="0"/>
              </a:rPr>
              <a:t>Componential</a:t>
            </a:r>
            <a:r>
              <a:rPr lang="en-US" altLang="en-US" u="sng" dirty="0" smtClean="0">
                <a:ea typeface="ＭＳ Ｐゴシック" panose="020B0600070205080204" pitchFamily="34" charset="-128"/>
                <a:cs typeface="Arial" panose="020B0604020202020204" pitchFamily="34" charset="0"/>
              </a:rPr>
              <a:t> intelligence</a:t>
            </a:r>
            <a:r>
              <a:rPr lang="en-US" altLang="en-US" dirty="0" smtClean="0">
                <a:ea typeface="ＭＳ Ｐゴシック" panose="020B0600070205080204" pitchFamily="34" charset="-128"/>
                <a:cs typeface="Arial" panose="020B0604020202020204" pitchFamily="34" charset="0"/>
              </a:rPr>
              <a:t> relates to the mental components involved in analyzing data, and in solving problems, especially problems involving rational behavior. (traditional IQ tests focus on this aspect)</a:t>
            </a:r>
          </a:p>
          <a:p>
            <a:pPr eaLnBrk="1" hangingPunct="1">
              <a:spcBef>
                <a:spcPct val="0"/>
              </a:spcBef>
              <a:buFontTx/>
              <a:buChar char="•"/>
            </a:pPr>
            <a:r>
              <a:rPr lang="en-US" altLang="en-US" i="1" u="none" dirty="0" smtClean="0">
                <a:ea typeface="ＭＳ Ｐゴシック" panose="020B0600070205080204" pitchFamily="34" charset="-128"/>
                <a:cs typeface="Arial" panose="020B0604020202020204" pitchFamily="34" charset="0"/>
              </a:rPr>
              <a:t> </a:t>
            </a:r>
            <a:r>
              <a:rPr lang="en-US" altLang="en-US" i="1" u="sng" dirty="0" smtClean="0">
                <a:ea typeface="ＭＳ Ｐゴシック" panose="020B0600070205080204" pitchFamily="34" charset="-128"/>
                <a:cs typeface="Arial" panose="020B0604020202020204" pitchFamily="34" charset="0"/>
              </a:rPr>
              <a:t>Experiential</a:t>
            </a:r>
            <a:r>
              <a:rPr lang="en-US" altLang="en-US" u="sng" dirty="0" smtClean="0">
                <a:ea typeface="ＭＳ Ｐゴシック" panose="020B0600070205080204" pitchFamily="34" charset="-128"/>
                <a:cs typeface="Arial" panose="020B0604020202020204" pitchFamily="34" charset="0"/>
              </a:rPr>
              <a:t> intelligence</a:t>
            </a:r>
            <a:r>
              <a:rPr lang="en-US" altLang="en-US" dirty="0" smtClean="0">
                <a:ea typeface="ＭＳ Ｐゴシック" panose="020B0600070205080204" pitchFamily="34" charset="-128"/>
                <a:cs typeface="Arial" panose="020B0604020202020204" pitchFamily="34" charset="0"/>
              </a:rPr>
              <a:t> refers to the relationship between intelligence, people's prior experience, and their ability to cope with new situations.</a:t>
            </a:r>
          </a:p>
          <a:p>
            <a:pPr eaLnBrk="1" hangingPunct="1">
              <a:spcBef>
                <a:spcPct val="0"/>
              </a:spcBef>
              <a:buFontTx/>
              <a:buChar char="•"/>
            </a:pPr>
            <a:r>
              <a:rPr lang="en-US" altLang="en-US" i="1" u="none" dirty="0" smtClean="0">
                <a:ea typeface="ＭＳ Ｐゴシック" panose="020B0600070205080204" pitchFamily="34" charset="-128"/>
                <a:cs typeface="Arial" panose="020B0604020202020204" pitchFamily="34" charset="0"/>
              </a:rPr>
              <a:t> </a:t>
            </a:r>
            <a:r>
              <a:rPr lang="en-US" altLang="en-US" i="1" u="sng" dirty="0" smtClean="0">
                <a:ea typeface="ＭＳ Ｐゴシック" panose="020B0600070205080204" pitchFamily="34" charset="-128"/>
                <a:cs typeface="Arial" panose="020B0604020202020204" pitchFamily="34" charset="0"/>
              </a:rPr>
              <a:t>Contextual</a:t>
            </a:r>
            <a:r>
              <a:rPr lang="en-US" altLang="en-US" u="sng" dirty="0" smtClean="0">
                <a:ea typeface="ＭＳ Ｐゴシック" panose="020B0600070205080204" pitchFamily="34" charset="-128"/>
                <a:cs typeface="Arial" panose="020B0604020202020204" pitchFamily="34" charset="0"/>
              </a:rPr>
              <a:t> intelligence</a:t>
            </a:r>
            <a:r>
              <a:rPr lang="en-US" altLang="en-US" dirty="0" smtClean="0">
                <a:ea typeface="ＭＳ Ｐゴシック" panose="020B0600070205080204" pitchFamily="34" charset="-128"/>
                <a:cs typeface="Arial" panose="020B0604020202020204" pitchFamily="34" charset="0"/>
              </a:rPr>
              <a:t> involves the degree of success people demonstrate in facing the demands of their everyday, real-world environments. </a:t>
            </a:r>
          </a:p>
          <a:p>
            <a:pPr eaLnBrk="1" hangingPunct="1">
              <a:spcBef>
                <a:spcPct val="0"/>
              </a:spcBef>
            </a:pPr>
            <a:r>
              <a:rPr lang="en-US" altLang="en-US" dirty="0" smtClean="0">
                <a:ea typeface="ＭＳ Ｐゴシック" panose="020B0600070205080204" pitchFamily="34" charset="-128"/>
                <a:cs typeface="Arial" panose="020B0604020202020204" pitchFamily="34" charset="0"/>
              </a:rPr>
              <a:t>	Sternberg contends that success in a career necessitates this type of intelligence (contextual), also called </a:t>
            </a:r>
            <a:r>
              <a:rPr lang="en-US" altLang="en-US" b="1" dirty="0" smtClean="0">
                <a:ea typeface="ＭＳ Ｐゴシック" panose="020B0600070205080204" pitchFamily="34" charset="-128"/>
                <a:cs typeface="Arial" panose="020B0604020202020204" pitchFamily="34" charset="0"/>
              </a:rPr>
              <a:t>PRACTICAL INTELLIGENCE,</a:t>
            </a:r>
            <a:r>
              <a:rPr lang="en-US" altLang="en-US" dirty="0" smtClean="0">
                <a:ea typeface="ＭＳ Ｐゴシック" panose="020B0600070205080204" pitchFamily="34" charset="-128"/>
                <a:cs typeface="Arial" panose="020B0604020202020204" pitchFamily="34" charset="0"/>
              </a:rPr>
              <a:t> </a:t>
            </a:r>
            <a:r>
              <a:rPr lang="en-US" altLang="en-US" i="1" dirty="0" smtClean="0">
                <a:ea typeface="ＭＳ Ｐゴシック" panose="020B0600070205080204" pitchFamily="34" charset="-128"/>
                <a:cs typeface="Arial" panose="020B0604020202020204" pitchFamily="34" charset="0"/>
              </a:rPr>
              <a:t>intelligence that is learned primarily by observing others and modeling their behavior.</a:t>
            </a:r>
            <a:r>
              <a:rPr lang="en-US" altLang="en-US" dirty="0" smtClean="0">
                <a:ea typeface="ＭＳ Ｐゴシック" panose="020B0600070205080204" pitchFamily="34" charset="-128"/>
                <a:cs typeface="Arial" panose="020B0604020202020204" pitchFamily="34" charset="0"/>
              </a:rPr>
              <a:t>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318016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ea typeface="ＭＳ Ｐゴシック" panose="020B0600070205080204" pitchFamily="34" charset="-128"/>
              </a:rPr>
              <a:t>Figure 13-7 Sternberg’s Triarchic Theory of Intelligence</a:t>
            </a:r>
          </a:p>
          <a:p>
            <a:r>
              <a:rPr lang="en-US" altLang="en-US" dirty="0" smtClean="0">
                <a:ea typeface="ＭＳ Ｐゴシック" panose="020B0600070205080204" pitchFamily="34" charset="-128"/>
              </a:rPr>
              <a:t>(Source: Based on Sternberg, 1985, 1991.)</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769131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endParaRPr lang="en-US" altLang="en-US" dirty="0" smtClean="0">
              <a:ea typeface="ＭＳ Ｐゴシック" panose="020B0600070205080204" pitchFamily="34" charset="-128"/>
              <a:cs typeface="Arial" panose="020B0604020202020204" pitchFamily="34" charset="0"/>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70866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Major life events, such as marriage, birth of child, starting first job, having child, buying house, may lead to cognitive growth.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The ups and downs of life events may lead young adults to think about world in novel, more complex, sophisticated, and often less rigid ways.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Applying postformal thought (</a:t>
            </a:r>
            <a:r>
              <a:rPr lang="en-US" altLang="en-US" dirty="0" err="1" smtClean="0">
                <a:latin typeface="Arial Narrow" panose="020B0606020202030204" pitchFamily="34" charset="0"/>
                <a:ea typeface="ＭＳ Ｐゴシック" panose="020B0600070205080204" pitchFamily="34" charset="-128"/>
                <a:cs typeface="Arial" panose="020B0604020202020204" pitchFamily="34" charset="0"/>
              </a:rPr>
              <a:t>Labouvie-Vief</a:t>
            </a: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allows them to deal more effectively with complex social world.</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86007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0000"/>
              </a:lnSpc>
              <a:spcBef>
                <a:spcPct val="0"/>
              </a:spcBef>
              <a:spcAft>
                <a:spcPts val="0"/>
              </a:spcAft>
              <a:buClrTx/>
              <a:buSzTx/>
              <a:buFontTx/>
              <a:buChar char="•"/>
              <a:tabLst/>
              <a:defRPr/>
            </a:pPr>
            <a:r>
              <a:rPr lang="en-US" altLang="en-US" sz="1600" dirty="0" smtClean="0">
                <a:ea typeface="ＭＳ Ｐゴシック" panose="020B0600070205080204" pitchFamily="34" charset="-128"/>
              </a:rPr>
              <a:t> Explain: Although you may believe that college attendance is commonplace, this is not case at all: Nationwide, high school graduates who enter college are actually in minority.</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4497125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Nationwide, a minority of high school graduates enter college.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40% of White Americans enter college.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29% of African Americans enter college.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31% of Hispanic high school graduates enter college.</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Only about 40% of those who start will graduate from college in 4 years.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½ will eventually finish. </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70% of African Americans drop out of college.</a:t>
            </a: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Minority students are an increasingly larger proportion of college population.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African American students have increased by 13%.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Hispanic students have increased by 22%.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White students have increased by 6%.</a:t>
            </a:r>
          </a:p>
          <a:p>
            <a:pPr eaLnBrk="1" hangingPunct="1">
              <a:spcBef>
                <a:spcPct val="0"/>
              </a:spcBef>
              <a:buFontTx/>
              <a:buChar char="•"/>
            </a:pPr>
            <a:r>
              <a:rPr lang="en-US" altLang="en-US" sz="1400" dirty="0" smtClean="0">
                <a:solidFill>
                  <a:schemeClr val="hlink"/>
                </a:solidFill>
                <a:latin typeface="Arial Narrow" panose="020B0606020202030204" pitchFamily="34" charset="0"/>
                <a:ea typeface="ＭＳ Ｐゴシック" panose="020B0600070205080204" pitchFamily="34" charset="-128"/>
                <a:cs typeface="Arial" panose="020B0604020202020204" pitchFamily="34" charset="0"/>
              </a:rPr>
              <a:t> These changes reflect differences in the racial and ethnic composition of U.S. and growing realization that higher education improves economic well-being.</a:t>
            </a:r>
            <a:endParaRPr lang="en-US" altLang="en-US" dirty="0" smtClean="0">
              <a:ea typeface="ＭＳ Ｐゴシック" panose="020B0600070205080204" pitchFamily="34" charset="-128"/>
            </a:endParaRPr>
          </a:p>
          <a:p>
            <a:pPr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There are now more women than men enrolled in college, and by year 2007, women's enrollment is expected to increase 30% from 1995 compared to an increase of only 13% for men.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705995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ltLang="en-US" dirty="0" smtClean="0">
                <a:ea typeface="ＭＳ Ｐゴシック" panose="020B0600070205080204" pitchFamily="34" charset="-128"/>
              </a:rPr>
              <a:t>For students who do not attend or complete college, the consequences can be significant.</a:t>
            </a:r>
          </a:p>
          <a:p>
            <a:pPr marL="171450" indent="-171450">
              <a:buFontTx/>
              <a:buChar char="•"/>
            </a:pPr>
            <a:r>
              <a:rPr lang="en-US" altLang="en-US" dirty="0" smtClean="0">
                <a:ea typeface="ＭＳ Ｐゴシック" panose="020B0600070205080204" pitchFamily="34" charset="-128"/>
              </a:rPr>
              <a:t>Higher education is an important way for people to improve their economic well-being. </a:t>
            </a:r>
          </a:p>
          <a:p>
            <a:pPr marL="171450" indent="-171450">
              <a:buFontTx/>
              <a:buChar char="•"/>
            </a:pPr>
            <a:r>
              <a:rPr lang="en-US" altLang="en-US" dirty="0" smtClean="0">
                <a:ea typeface="ＭＳ Ｐゴシック" panose="020B0600070205080204" pitchFamily="34" charset="-128"/>
              </a:rPr>
              <a:t>Just three percent of adults who have a college education live below the poverty line. </a:t>
            </a:r>
          </a:p>
          <a:p>
            <a:pPr marL="171450" indent="-171450">
              <a:buFontTx/>
              <a:buChar char="•"/>
            </a:pPr>
            <a:r>
              <a:rPr lang="en-US" altLang="en-US" dirty="0" smtClean="0">
                <a:ea typeface="ＭＳ Ｐゴシック" panose="020B0600070205080204" pitchFamily="34" charset="-128"/>
              </a:rPr>
              <a:t>Compare that with high-school dropouts: They are 10 times more likely to be living in poverty.</a:t>
            </a:r>
          </a:p>
          <a:p>
            <a:pPr marL="171450" indent="-171450">
              <a:buFontTx/>
              <a:buChar char="•"/>
            </a:pPr>
            <a:endParaRPr lang="en-US" altLang="en-US" dirty="0" smtClean="0">
              <a:ea typeface="ＭＳ Ｐゴシック" panose="020B0600070205080204" pitchFamily="34" charset="-128"/>
            </a:endParaRPr>
          </a:p>
          <a:p>
            <a:pPr marL="171450" indent="-171450">
              <a:buFontTx/>
              <a:buChar char="•"/>
            </a:pPr>
            <a:r>
              <a:rPr lang="en-US" altLang="en-US" dirty="0" smtClean="0">
                <a:ea typeface="ＭＳ Ｐゴシック" panose="020B0600070205080204" pitchFamily="34" charset="-128"/>
              </a:rPr>
              <a:t>Education provides more than knowledge; it is also an important means to attain economic security for both men and women. (Source: U.S. Census Bureau, 1996.)</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78548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600" dirty="0" smtClean="0">
                <a:ea typeface="ＭＳ Ｐゴシック" panose="020B0600070205080204" pitchFamily="34" charset="-128"/>
                <a:cs typeface="Arial" panose="020B0604020202020204" pitchFamily="34" charset="0"/>
              </a:rPr>
              <a:t> College degree is becoming increasingly important in obtaining a job.</a:t>
            </a:r>
          </a:p>
          <a:p>
            <a:pPr eaLnBrk="1" hangingPunct="1">
              <a:spcBef>
                <a:spcPct val="0"/>
              </a:spcBef>
              <a:buFontTx/>
              <a:buChar char="•"/>
            </a:pPr>
            <a:r>
              <a:rPr lang="en-US" altLang="en-US" sz="1600" dirty="0" smtClean="0">
                <a:ea typeface="ＭＳ Ｐゴシック" panose="020B0600070205080204" pitchFamily="34" charset="-128"/>
                <a:cs typeface="Arial" panose="020B0604020202020204" pitchFamily="34" charset="0"/>
              </a:rPr>
              <a:t> Many employers require and encourage their workers to update their skills.</a:t>
            </a:r>
          </a:p>
          <a:p>
            <a:pPr eaLnBrk="1" hangingPunct="1">
              <a:spcBef>
                <a:spcPct val="0"/>
              </a:spcBef>
              <a:buFontTx/>
              <a:buChar char="•"/>
            </a:pPr>
            <a:r>
              <a:rPr lang="en-US" altLang="en-US" sz="1600" dirty="0" smtClean="0">
                <a:ea typeface="ＭＳ Ｐゴシック" panose="020B0600070205080204" pitchFamily="34" charset="-128"/>
              </a:rPr>
              <a:t> Although nearly 69 percent of white high school graduates enter college, only 61% of African American and 47% of Hispanic graduates do so. Even more striking, although absolute number of minority students enrolled in college has increased, the overall </a:t>
            </a:r>
            <a:r>
              <a:rPr lang="en-US" altLang="en-US" sz="1600" i="1" dirty="0" smtClean="0">
                <a:ea typeface="ＭＳ Ｐゴシック" panose="020B0600070205080204" pitchFamily="34" charset="-128"/>
              </a:rPr>
              <a:t>proportion</a:t>
            </a:r>
            <a:r>
              <a:rPr lang="en-US" altLang="en-US" sz="1600" dirty="0" smtClean="0">
                <a:ea typeface="ＭＳ Ｐゴシック" panose="020B0600070205080204" pitchFamily="34" charset="-128"/>
              </a:rPr>
              <a:t> of the minority population that does enter college has </a:t>
            </a:r>
            <a:r>
              <a:rPr lang="en-US" altLang="en-US" sz="1600" i="1" dirty="0" smtClean="0">
                <a:ea typeface="ＭＳ Ｐゴシック" panose="020B0600070205080204" pitchFamily="34" charset="-128"/>
              </a:rPr>
              <a:t>decreased</a:t>
            </a:r>
            <a:r>
              <a:rPr lang="en-US" altLang="en-US" sz="1600" dirty="0" smtClean="0">
                <a:ea typeface="ＭＳ Ｐゴシック" panose="020B0600070205080204" pitchFamily="34" charset="-128"/>
              </a:rPr>
              <a:t> over the past decade—a decline that most education experts attribute to changes in the availability of financial aid.</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975750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0"/>
              </a:spcBef>
              <a:buFontTx/>
              <a:buChar char="•"/>
            </a:pPr>
            <a:endParaRPr lang="en-US" altLang="en-US" dirty="0" smtClean="0">
              <a:ea typeface="ＭＳ Ｐゴシック" panose="020B0600070205080204" pitchFamily="34" charset="-128"/>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382770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b="1" u="sng" dirty="0" smtClean="0">
                <a:ea typeface="ＭＳ Ｐゴシック" panose="020B0600070205080204" pitchFamily="34" charset="-128"/>
              </a:rPr>
              <a:t> First-year adjustment reaction</a:t>
            </a:r>
            <a:r>
              <a:rPr lang="en-US" altLang="en-US" dirty="0" smtClean="0">
                <a:ea typeface="ＭＳ Ｐゴシック" panose="020B0600070205080204" pitchFamily="34" charset="-128"/>
              </a:rPr>
              <a:t> is a cluster of psychological symptoms, including loneliness, anxiety, and depression, relating to the college experience.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697056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dirty="0" smtClean="0">
                <a:ea typeface="ＭＳ Ｐゴシック" panose="020B0600070205080204" pitchFamily="34" charset="-128"/>
              </a:rPr>
              <a:t> Surveys find that almost half of college students report having at least one significant psychological issue. </a:t>
            </a:r>
          </a:p>
          <a:p>
            <a:pPr eaLnBrk="1" hangingPunct="1">
              <a:spcBef>
                <a:spcPct val="0"/>
              </a:spcBef>
              <a:buFontTx/>
              <a:buChar char="•"/>
            </a:pPr>
            <a:r>
              <a:rPr lang="en-US" altLang="en-US" dirty="0" smtClean="0">
                <a:ea typeface="ＭＳ Ｐゴシック" panose="020B0600070205080204" pitchFamily="34" charset="-128"/>
              </a:rPr>
              <a:t> Other research finds that more than 40 percent of students who visited a college counseling center, reported being depressed. </a:t>
            </a:r>
          </a:p>
          <a:p>
            <a:pPr eaLnBrk="1" hangingPunct="1">
              <a:spcBef>
                <a:spcPct val="0"/>
              </a:spcBef>
              <a:buFontTx/>
              <a:buChar char="•"/>
            </a:pPr>
            <a:r>
              <a:rPr lang="en-US" altLang="en-US" dirty="0" smtClean="0">
                <a:ea typeface="ＭＳ Ｐゴシック" panose="020B0600070205080204" pitchFamily="34" charset="-128"/>
              </a:rPr>
              <a:t> These figures include only those students who sought help from the counseling center and not those that did not seek treatment. </a:t>
            </a:r>
          </a:p>
          <a:p>
            <a:pPr eaLnBrk="1" hangingPunct="1">
              <a:spcBef>
                <a:spcPct val="0"/>
              </a:spcBef>
              <a:buFontTx/>
              <a:buChar char="•"/>
            </a:pPr>
            <a:r>
              <a:rPr lang="en-US" altLang="en-US" dirty="0" smtClean="0">
                <a:ea typeface="ＭＳ Ｐゴシック" panose="020B0600070205080204" pitchFamily="34" charset="-128"/>
              </a:rPr>
              <a:t> Figures are not representative of the entire college population.</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246661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Tx/>
              <a:buChar char="•"/>
            </a:pP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 Prejudice and discrimination directed at women is still a fact of college life.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Hostile sexism (overtly harmful treatment).</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Benevolent sexism (a form of sexism in which women are placed in stereotyped &amp; restrictive roles that may appear positive.</a:t>
            </a:r>
          </a:p>
          <a:p>
            <a:pPr lvl="2" eaLnBrk="1" hangingPunct="1">
              <a:spcBef>
                <a:spcPct val="0"/>
              </a:spcBef>
              <a:buFontTx/>
              <a:buChar char="•"/>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 Complimenting a student on appearance.</a:t>
            </a:r>
          </a:p>
          <a:p>
            <a:pPr lvl="2" eaLnBrk="1" hangingPunct="1">
              <a:spcBef>
                <a:spcPct val="0"/>
              </a:spcBef>
              <a:buFontTx/>
              <a:buChar char="•"/>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 Offering an easier research project so a student won</a:t>
            </a:r>
            <a:r>
              <a:rPr lang="tr-TR" altLang="ja-JP" sz="1400" dirty="0" smtClean="0">
                <a:latin typeface="Arial Narrow" panose="020B0606020202030204" pitchFamily="34" charset="0"/>
                <a:ea typeface="ＭＳ Ｐゴシック" panose="020B0600070205080204" pitchFamily="34" charset="-128"/>
                <a:cs typeface="Arial" panose="020B0604020202020204" pitchFamily="34" charset="0"/>
              </a:rPr>
              <a:t>'t</a:t>
            </a:r>
            <a:r>
              <a:rPr lang="en-US" altLang="ja-JP" sz="1400" dirty="0" smtClean="0">
                <a:latin typeface="Arial Narrow" panose="020B0606020202030204" pitchFamily="34" charset="0"/>
                <a:ea typeface="ＭＳ Ｐゴシック" panose="020B0600070205080204" pitchFamily="34" charset="-128"/>
                <a:cs typeface="Arial" panose="020B0604020202020204" pitchFamily="34" charset="0"/>
              </a:rPr>
              <a:t> have to work so hard.</a:t>
            </a:r>
          </a:p>
          <a:p>
            <a:pPr lvl="2" eaLnBrk="1" hangingPunct="1">
              <a:spcBef>
                <a:spcPct val="0"/>
              </a:spcBef>
              <a:buFontTx/>
              <a:buChar char="•"/>
            </a:pPr>
            <a:r>
              <a:rPr lang="en-US" altLang="en-US" sz="1400" dirty="0" smtClean="0">
                <a:latin typeface="Arial Narrow" panose="020B0606020202030204" pitchFamily="34" charset="0"/>
                <a:ea typeface="ＭＳ Ｐゴシック" panose="020B0600070205080204" pitchFamily="34" charset="-128"/>
                <a:cs typeface="Arial" panose="020B0604020202020204" pitchFamily="34" charset="0"/>
              </a:rPr>
              <a:t> Message may be that the woman is not taken seriously, and competence is undermined. </a:t>
            </a:r>
            <a:r>
              <a:rPr lang="en-US" altLang="en-US" sz="1000" dirty="0" smtClean="0">
                <a:latin typeface="Arial Narrow" panose="020B0606020202030204" pitchFamily="34" charset="0"/>
                <a:ea typeface="ＭＳ Ｐゴシック" panose="020B0600070205080204" pitchFamily="34" charset="-128"/>
                <a:cs typeface="Arial" panose="020B0604020202020204" pitchFamily="34" charset="0"/>
              </a:rPr>
              <a:t>Differences exist in gender distribution in classes and attrition rates.</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Classes in engineering, the physical sciences, and mathematics tend to have more men than women. </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Women earn just 22% of the bachelor degrees in science and 13% of the doctorates.</a:t>
            </a:r>
          </a:p>
          <a:p>
            <a:pPr lvl="1" eaLnBrk="1" hangingPunct="1">
              <a:spcBef>
                <a:spcPct val="0"/>
              </a:spcBef>
              <a:buFontTx/>
              <a:buChar char="•"/>
            </a:pPr>
            <a:r>
              <a:rPr lang="en-US" altLang="en-US" dirty="0" smtClean="0">
                <a:latin typeface="Arial Narrow" panose="020B0606020202030204" pitchFamily="34" charset="0"/>
                <a:ea typeface="ＭＳ Ｐゴシック" panose="020B0600070205080204" pitchFamily="34" charset="-128"/>
                <a:cs typeface="Arial" panose="020B0604020202020204" pitchFamily="34" charset="0"/>
              </a:rPr>
              <a:t> Women are more likely to drop out of math, engineering, and physical science classes.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40</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789265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baseline="0" dirty="0" smtClean="0">
                <a:solidFill>
                  <a:schemeClr val="tx1"/>
                </a:solidFill>
                <a:latin typeface="Arial"/>
                <a:ea typeface="Arial"/>
                <a:cs typeface="Arial"/>
                <a:sym typeface="Arial"/>
              </a:rPr>
              <a:t>(Source: The American Freshman: National Norms for Fall, 1990; Astin, Korn, &amp; Berz, 1989. Higher Education Research Institute, UCLA.)</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28685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buFont typeface="Wingdings" panose="05000000000000000000" pitchFamily="2" charset="2"/>
              <a:buNone/>
            </a:pPr>
            <a:r>
              <a:rPr lang="en-US" altLang="en-US" dirty="0" smtClean="0">
                <a:ea typeface="ＭＳ Ｐゴシック" panose="020B0600070205080204" pitchFamily="34" charset="-128"/>
                <a:cs typeface="Arial" panose="020B0604020202020204" pitchFamily="34" charset="0"/>
              </a:rPr>
              <a:t>Half of all students drop out of college</a:t>
            </a:r>
          </a:p>
          <a:p>
            <a:pPr eaLnBrk="1" hangingPunct="1">
              <a:spcBef>
                <a:spcPct val="0"/>
              </a:spcBef>
            </a:pPr>
            <a:r>
              <a:rPr lang="en-US" altLang="en-US" b="1" dirty="0" smtClean="0">
                <a:solidFill>
                  <a:schemeClr val="hlink"/>
                </a:solidFill>
                <a:latin typeface="Arial Narrow" panose="020B0606020202030204" pitchFamily="34" charset="0"/>
                <a:ea typeface="ＭＳ Ｐゴシック" panose="020B0600070205080204" pitchFamily="34" charset="-128"/>
                <a:cs typeface="Arial" panose="020B0604020202020204" pitchFamily="34" charset="0"/>
              </a:rPr>
              <a:t>The FIRST-YEAR ADJUSTMENT REACTION </a:t>
            </a:r>
            <a:r>
              <a:rPr lang="en-US" altLang="en-US" b="1" i="1" dirty="0" smtClean="0">
                <a:solidFill>
                  <a:schemeClr val="hlink"/>
                </a:solidFill>
                <a:latin typeface="Arial Narrow" panose="020B0606020202030204" pitchFamily="34" charset="0"/>
                <a:ea typeface="ＭＳ Ｐゴシック" panose="020B0600070205080204" pitchFamily="34" charset="-128"/>
                <a:cs typeface="Arial" panose="020B0604020202020204" pitchFamily="34" charset="0"/>
              </a:rPr>
              <a:t>is a group of psychological symptoms relating to the college experience.</a:t>
            </a:r>
            <a:r>
              <a:rPr lang="en-US" altLang="en-US" b="1" dirty="0" smtClean="0">
                <a:solidFill>
                  <a:schemeClr val="hlink"/>
                </a:solidFill>
                <a:latin typeface="Arial Narrow" panose="020B0606020202030204" pitchFamily="34" charset="0"/>
                <a:ea typeface="ＭＳ Ｐゴシック" panose="020B0600070205080204" pitchFamily="34" charset="-128"/>
                <a:cs typeface="Arial" panose="020B0604020202020204" pitchFamily="34" charset="0"/>
              </a:rPr>
              <a:t> </a:t>
            </a:r>
          </a:p>
          <a:p>
            <a:pPr lvl="1" eaLnBrk="1" hangingPunct="1">
              <a:spcBef>
                <a:spcPct val="0"/>
              </a:spcBef>
            </a:pPr>
            <a:r>
              <a:rPr lang="en-US" altLang="en-US" sz="1400" b="1" dirty="0" smtClean="0">
                <a:latin typeface="Arial Narrow" panose="020B0606020202030204" pitchFamily="34" charset="0"/>
                <a:ea typeface="ＭＳ Ｐゴシック" panose="020B0600070205080204" pitchFamily="34" charset="-128"/>
                <a:cs typeface="Arial" panose="020B0604020202020204" pitchFamily="34" charset="0"/>
              </a:rPr>
              <a:t>Most likely to occur among students who were especially successful academically or socially in high school (sudden change in status often causes distress)</a:t>
            </a:r>
          </a:p>
          <a:p>
            <a:pPr eaLnBrk="1" hangingPunct="1">
              <a:spcBef>
                <a:spcPct val="0"/>
              </a:spcBef>
            </a:pPr>
            <a:r>
              <a:rPr lang="en-US" altLang="en-US" b="1" dirty="0" smtClean="0">
                <a:latin typeface="Arial Narrow" panose="020B0606020202030204" pitchFamily="34" charset="0"/>
                <a:ea typeface="ＭＳ Ｐゴシック" panose="020B0600070205080204" pitchFamily="34" charset="-128"/>
                <a:cs typeface="Arial" panose="020B0604020202020204" pitchFamily="34" charset="0"/>
              </a:rPr>
              <a:t>Surveys show that almost half of all college students have a least one significant psychological issue.</a:t>
            </a:r>
            <a:endParaRPr lang="en-US" altLang="en-US" dirty="0" smtClean="0">
              <a:ea typeface="ＭＳ Ｐゴシック" panose="020B0600070205080204" pitchFamily="34" charset="-128"/>
              <a:cs typeface="Arial" panose="020B0604020202020204" pitchFamily="34" charset="0"/>
            </a:endParaRPr>
          </a:p>
          <a:p>
            <a:pPr eaLnBrk="1" hangingPunct="1">
              <a:spcBef>
                <a:spcPct val="0"/>
              </a:spcBef>
              <a:buFont typeface="Wingdings" panose="05000000000000000000" pitchFamily="2" charset="2"/>
              <a:buNone/>
            </a:pPr>
            <a:endParaRPr lang="en-US" altLang="en-US" dirty="0" smtClean="0">
              <a:ea typeface="ＭＳ Ｐゴシック" panose="020B0600070205080204" pitchFamily="34" charset="-128"/>
              <a:cs typeface="Arial" panose="020B0604020202020204" pitchFamily="34" charset="0"/>
            </a:endParaRPr>
          </a:p>
          <a:p>
            <a:pPr eaLnBrk="1" hangingPunct="1">
              <a:spcBef>
                <a:spcPct val="0"/>
              </a:spcBef>
              <a:buFont typeface="Wingdings" panose="05000000000000000000" pitchFamily="2" charset="2"/>
              <a:buNone/>
            </a:pPr>
            <a:r>
              <a:rPr lang="en-US" altLang="en-US" dirty="0" smtClean="0">
                <a:ea typeface="ＭＳ Ｐゴシック" panose="020B0600070205080204" pitchFamily="34" charset="-128"/>
                <a:cs typeface="Arial" panose="020B0604020202020204" pitchFamily="34" charset="0"/>
              </a:rPr>
              <a:t>Marriage, children, or death of parent requires students to drop out </a:t>
            </a:r>
          </a:p>
          <a:p>
            <a:pPr eaLnBrk="1" hangingPunct="1">
              <a:spcBef>
                <a:spcPct val="0"/>
              </a:spcBef>
            </a:pPr>
            <a:r>
              <a:rPr lang="en-US" altLang="en-US" dirty="0" smtClean="0">
                <a:ea typeface="ＭＳ Ｐゴシック" panose="020B0600070205080204" pitchFamily="34" charset="-128"/>
                <a:cs typeface="Arial" panose="020B0604020202020204" pitchFamily="34" charset="0"/>
              </a:rPr>
              <a:t>Academic difficulties </a:t>
            </a:r>
          </a:p>
          <a:p>
            <a:pPr eaLnBrk="1" hangingPunct="1">
              <a:spcBef>
                <a:spcPct val="0"/>
              </a:spcBef>
            </a:pPr>
            <a:r>
              <a:rPr lang="en-US" altLang="en-US" dirty="0" smtClean="0">
                <a:ea typeface="ＭＳ Ｐゴシック" panose="020B0600070205080204" pitchFamily="34" charset="-128"/>
                <a:cs typeface="Arial" panose="020B0604020202020204" pitchFamily="34" charset="0"/>
              </a:rPr>
              <a:t>College is expensive</a:t>
            </a:r>
          </a:p>
          <a:p>
            <a:pPr eaLnBrk="1" hangingPunct="1">
              <a:spcBef>
                <a:spcPct val="0"/>
              </a:spcBef>
            </a:pPr>
            <a:r>
              <a:rPr lang="en-US" altLang="en-US" dirty="0" smtClean="0">
                <a:ea typeface="ＭＳ Ｐゴシック" panose="020B0600070205080204" pitchFamily="34" charset="-128"/>
                <a:cs typeface="Arial" panose="020B0604020202020204" pitchFamily="34" charset="0"/>
              </a:rPr>
              <a:t>Some students need time off to mature</a:t>
            </a:r>
            <a:endParaRPr lang="en-US" altLang="en-US" sz="1400" dirty="0" smtClean="0">
              <a:ea typeface="ＭＳ Ｐゴシック" panose="020B0600070205080204" pitchFamily="34" charset="-128"/>
              <a:cs typeface="Arial" panose="020B0604020202020204" pitchFamily="34" charset="0"/>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861855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6" name="Shape 26"/>
          <p:cNvSpPr txBox="1">
            <a:spLocks noGrp="1"/>
          </p:cNvSpPr>
          <p:nvPr>
            <p:ph type="body" idx="1" hasCustomPrompt="1"/>
          </p:nvPr>
        </p:nvSpPr>
        <p:spPr>
          <a:xfrm>
            <a:off x="457200" y="1600200"/>
            <a:ext cx="8229600" cy="4525963"/>
          </a:xfrm>
          <a:prstGeom prst="rect">
            <a:avLst/>
          </a:prstGeom>
          <a:noFill/>
          <a:ln>
            <a:noFill/>
          </a:ln>
        </p:spPr>
        <p:txBody>
          <a:bodyPr lIns="91425" tIns="91425" rIns="91425" bIns="91425" anchor="t" anchorCtr="0"/>
          <a:lstStyle>
            <a:lvl1pPr marL="256032" marR="0" lvl="0" indent="-255600" algn="l" rtl="0">
              <a:spcBef>
                <a:spcPts val="1500"/>
              </a:spcBef>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First</a:t>
            </a:r>
          </a:p>
          <a:p>
            <a:pPr lvl="1"/>
            <a:r>
              <a:rPr lang="en-US" dirty="0" smtClean="0"/>
              <a:t>Second</a:t>
            </a:r>
          </a:p>
          <a:p>
            <a:pPr lvl="2"/>
            <a:r>
              <a:rPr lang="en-US" dirty="0" smtClean="0"/>
              <a:t>Third</a:t>
            </a:r>
          </a:p>
          <a:p>
            <a:pPr lvl="3"/>
            <a:r>
              <a:rPr lang="en-US" dirty="0" smtClean="0"/>
              <a:t>Fourth</a:t>
            </a:r>
          </a:p>
          <a:p>
            <a:pPr lvl="4"/>
            <a:r>
              <a:rPr lang="en-US" dirty="0" smtClean="0"/>
              <a:t>five</a:t>
            </a:r>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6" name="Shape 26"/>
          <p:cNvSpPr txBox="1">
            <a:spLocks noGrp="1"/>
          </p:cNvSpPr>
          <p:nvPr>
            <p:ph type="body" idx="1" hasCustomPrompt="1"/>
          </p:nvPr>
        </p:nvSpPr>
        <p:spPr>
          <a:xfrm>
            <a:off x="457200" y="1600200"/>
            <a:ext cx="8229600" cy="1049867"/>
          </a:xfrm>
          <a:prstGeom prst="rect">
            <a:avLst/>
          </a:prstGeom>
          <a:noFill/>
          <a:ln>
            <a:noFill/>
          </a:ln>
        </p:spPr>
        <p:txBody>
          <a:bodyPr lIns="91425" tIns="91425" rIns="91425" bIns="91425" anchor="t" anchorCtr="0"/>
          <a:lstStyle>
            <a:lvl1pPr marL="256032" marR="0" lvl="0" indent="-255600" algn="l" rtl="0">
              <a:spcBef>
                <a:spcPts val="1500"/>
              </a:spcBef>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First</a:t>
            </a:r>
          </a:p>
          <a:p>
            <a:pPr lvl="1"/>
            <a:r>
              <a:rPr lang="en-US" dirty="0" smtClean="0"/>
              <a:t>Second</a:t>
            </a:r>
          </a:p>
          <a:p>
            <a:pPr lvl="2"/>
            <a:r>
              <a:rPr lang="en-US" dirty="0" smtClean="0"/>
              <a:t>Third</a:t>
            </a:r>
          </a:p>
          <a:p>
            <a:pPr lvl="3"/>
            <a:r>
              <a:rPr lang="en-US" dirty="0" smtClean="0"/>
              <a:t>Fourth</a:t>
            </a:r>
          </a:p>
          <a:p>
            <a:pPr lvl="4"/>
            <a:r>
              <a:rPr lang="en-US" dirty="0" smtClean="0"/>
              <a:t>five</a:t>
            </a:r>
            <a:endParaRPr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8" name="Shape 26"/>
          <p:cNvSpPr txBox="1">
            <a:spLocks noGrp="1"/>
          </p:cNvSpPr>
          <p:nvPr>
            <p:ph type="body" idx="13" hasCustomPrompt="1"/>
          </p:nvPr>
        </p:nvSpPr>
        <p:spPr>
          <a:xfrm>
            <a:off x="457200" y="2837713"/>
            <a:ext cx="8229600" cy="1049867"/>
          </a:xfrm>
          <a:prstGeom prst="rect">
            <a:avLst/>
          </a:prstGeom>
          <a:noFill/>
          <a:ln>
            <a:noFill/>
          </a:ln>
        </p:spPr>
        <p:txBody>
          <a:bodyPr lIns="91425" tIns="91425" rIns="91425" bIns="91425" anchor="t" anchorCtr="0"/>
          <a:lstStyle>
            <a:lvl1pPr marL="256032" marR="0" lvl="0" indent="-255600" algn="l" rtl="0">
              <a:spcBef>
                <a:spcPts val="1500"/>
              </a:spcBef>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First</a:t>
            </a:r>
          </a:p>
          <a:p>
            <a:pPr lvl="1"/>
            <a:r>
              <a:rPr lang="en-US" dirty="0" smtClean="0"/>
              <a:t>Second</a:t>
            </a:r>
          </a:p>
          <a:p>
            <a:pPr lvl="2"/>
            <a:r>
              <a:rPr lang="en-US" dirty="0" smtClean="0"/>
              <a:t>Third</a:t>
            </a:r>
          </a:p>
          <a:p>
            <a:pPr lvl="3"/>
            <a:r>
              <a:rPr lang="en-US" dirty="0" smtClean="0"/>
              <a:t>Fourth</a:t>
            </a:r>
          </a:p>
          <a:p>
            <a:pPr lvl="4"/>
            <a:r>
              <a:rPr lang="en-US" dirty="0" smtClean="0"/>
              <a:t>five</a:t>
            </a:r>
            <a:endParaRPr dirty="0"/>
          </a:p>
        </p:txBody>
      </p:sp>
      <p:sp>
        <p:nvSpPr>
          <p:cNvPr id="9" name="Shape 26"/>
          <p:cNvSpPr txBox="1">
            <a:spLocks noGrp="1"/>
          </p:cNvSpPr>
          <p:nvPr>
            <p:ph type="body" idx="14" hasCustomPrompt="1"/>
          </p:nvPr>
        </p:nvSpPr>
        <p:spPr>
          <a:xfrm>
            <a:off x="609600" y="2228803"/>
            <a:ext cx="8229600" cy="1049867"/>
          </a:xfrm>
          <a:prstGeom prst="rect">
            <a:avLst/>
          </a:prstGeom>
          <a:noFill/>
          <a:ln>
            <a:noFill/>
          </a:ln>
        </p:spPr>
        <p:txBody>
          <a:bodyPr lIns="91425" tIns="91425" rIns="91425" bIns="91425" anchor="t" anchorCtr="0"/>
          <a:lstStyle>
            <a:lvl1pPr marL="256032" marR="0" lvl="0" indent="-255600" algn="l" rtl="0">
              <a:spcBef>
                <a:spcPts val="1500"/>
              </a:spcBef>
              <a:buClr>
                <a:srgbClr val="007FA3"/>
              </a:buClr>
              <a:buSzPct val="100000"/>
              <a:buFont typeface="Arial"/>
              <a:buChar char="•"/>
              <a:defRPr sz="2400" b="0" i="0" u="none" strike="noStrike" cap="none">
                <a:solidFill>
                  <a:schemeClr val="dk1"/>
                </a:solidFill>
                <a:latin typeface="+mn-lt"/>
                <a:ea typeface="Arial"/>
                <a:cs typeface="Arial"/>
                <a:sym typeface="Arial"/>
              </a:defRPr>
            </a:lvl1pPr>
            <a:lvl2pPr marL="742950" marR="0" lvl="1" indent="-284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2pPr>
            <a:lvl3pPr marL="1143000" marR="0" lvl="2" indent="-2304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4pPr>
            <a:lvl5pPr marL="2057400" marR="0" lvl="4" indent="-230400" algn="l" rtl="0">
              <a:spcBef>
                <a:spcPts val="600"/>
              </a:spcBef>
              <a:buClr>
                <a:srgbClr val="007FA3"/>
              </a:buClr>
              <a:buSzPct val="100000"/>
              <a:buFont typeface="Arial"/>
              <a:buChar char="•"/>
              <a:defRPr sz="2400" b="0" i="0" u="none" strike="noStrike" cap="none">
                <a:solidFill>
                  <a:schemeClr val="dk1"/>
                </a:solidFill>
                <a:latin typeface="+mn-lt"/>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r>
              <a:rPr lang="en-US" dirty="0" smtClean="0"/>
              <a:t>First</a:t>
            </a:r>
          </a:p>
          <a:p>
            <a:pPr lvl="1"/>
            <a:r>
              <a:rPr lang="en-US" dirty="0" smtClean="0"/>
              <a:t>Second</a:t>
            </a:r>
          </a:p>
          <a:p>
            <a:pPr lvl="2"/>
            <a:r>
              <a:rPr lang="en-US" dirty="0" smtClean="0"/>
              <a:t>Third</a:t>
            </a:r>
          </a:p>
          <a:p>
            <a:pPr lvl="3"/>
            <a:r>
              <a:rPr lang="en-US" dirty="0" smtClean="0"/>
              <a:t>Fourth</a:t>
            </a:r>
          </a:p>
          <a:p>
            <a:pPr lvl="4"/>
            <a:r>
              <a:rPr lang="en-US" dirty="0" smtClean="0"/>
              <a:t>five</a:t>
            </a:r>
            <a:endParaRPr dirty="0"/>
          </a:p>
        </p:txBody>
      </p:sp>
      <p:sp>
        <p:nvSpPr>
          <p:cNvPr id="10"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03472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hasCustomPrompt="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mn-lt"/>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r>
              <a:rPr lang="en-US" dirty="0" smtClean="0"/>
              <a:t>edition</a:t>
            </a:r>
            <a:endParaRPr dirty="0"/>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ctr" rtl="0">
              <a:spcBef>
                <a:spcPts val="0"/>
              </a:spcBef>
              <a:buClr>
                <a:srgbClr val="007FA3"/>
              </a:buClr>
              <a:buFont typeface="Arial"/>
              <a:buNone/>
              <a:defRPr sz="3000" b="1"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dirty="0"/>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ctr" rtl="0">
              <a:spcBef>
                <a:spcPts val="0"/>
              </a:spcBef>
              <a:buClr>
                <a:srgbClr val="007FA3"/>
              </a:buClr>
              <a:buFont typeface="Arial"/>
              <a:buNone/>
              <a:defRPr sz="22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3" name="Text Placeholder 2"/>
          <p:cNvSpPr>
            <a:spLocks noGrp="1"/>
          </p:cNvSpPr>
          <p:nvPr>
            <p:ph type="body" sz="quarter" idx="13"/>
          </p:nvPr>
        </p:nvSpPr>
        <p:spPr>
          <a:xfrm>
            <a:off x="2092325" y="6507163"/>
            <a:ext cx="6796088" cy="223837"/>
          </a:xfrm>
        </p:spPr>
        <p:txBody>
          <a:bodyPr/>
          <a:lstStyle>
            <a:lvl1pPr marL="101600" indent="0">
              <a:buNone/>
              <a:defRPr/>
            </a:lvl1pPr>
          </a:lstStyle>
          <a:p>
            <a:pPr lvl="0"/>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6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
        <p:nvSpPr>
          <p:cNvPr id="8"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9"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a:ea typeface="Verdana" panose="020B0604030504040204" pitchFamily="34" charset="0"/>
                <a:cs typeface="Verdana" panose="020B0604030504040204" pitchFamily="34" charset="0"/>
              </a:rPr>
              <a:t>Copyright © 2017, 2014, 2011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280536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7">
            <a:alphaModFix/>
          </a:blip>
          <a:srcRect/>
          <a:stretch/>
        </p:blipFill>
        <p:spPr>
          <a:xfrm>
            <a:off x="443972" y="6429709"/>
            <a:ext cx="917999" cy="27991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61" r:id="rId2"/>
    <p:sldLayoutId id="2147483651" r:id="rId3"/>
    <p:sldLayoutId id="2147483653" r:id="rId4"/>
    <p:sldLayoutId id="2147483660"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www.nih.gov/news/health/nov2012/nci-06.htm"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Title 1"/>
          <p:cNvSpPr txBox="1">
            <a:spLocks noGrp="1"/>
          </p:cNvSpPr>
          <p:nvPr>
            <p:ph type="title"/>
          </p:nvPr>
        </p:nvSpPr>
        <p:spPr>
          <a:prstGeom prst="rect">
            <a:avLst/>
          </a:prstGeom>
          <a:noFill/>
          <a:ln>
            <a:noFill/>
          </a:ln>
        </p:spPr>
        <p:txBody>
          <a:bodyPr lIns="0" tIns="0" rIns="0" bIns="0" anchor="t" anchorCtr="0">
            <a:noAutofit/>
          </a:bodyPr>
          <a:lstStyle/>
          <a:p>
            <a:pPr lvl="0">
              <a:buSzPct val="25000"/>
            </a:pPr>
            <a:r>
              <a:rPr lang="en-US" dirty="0" smtClean="0"/>
              <a:t>Development </a:t>
            </a:r>
            <a:r>
              <a:rPr lang="en-US" dirty="0"/>
              <a:t>Across the Life Span</a:t>
            </a:r>
            <a:endParaRPr lang="en-US" sz="3400" b="1" i="0" u="none" strike="noStrike" cap="none" dirty="0">
              <a:solidFill>
                <a:srgbClr val="007FA3"/>
              </a:solidFill>
              <a:latin typeface="Times New Roman"/>
              <a:ea typeface="Times New Roman"/>
              <a:cs typeface="Times New Roman"/>
              <a:sym typeface="Times New Roman"/>
            </a:endParaRPr>
          </a:p>
        </p:txBody>
      </p:sp>
      <p:sp>
        <p:nvSpPr>
          <p:cNvPr id="196" name="Text Placeholder 2"/>
          <p:cNvSpPr txBox="1">
            <a:spLocks noGrp="1"/>
          </p:cNvSpPr>
          <p:nvPr>
            <p:ph type="body" idx="1"/>
          </p:nvPr>
        </p:nvSpPr>
        <p:spPr>
          <a:prstGeom prst="rect">
            <a:avLst/>
          </a:prstGeom>
          <a:noFill/>
          <a:ln>
            <a:noFill/>
          </a:ln>
        </p:spPr>
        <p:txBody>
          <a:bodyPr lIns="0" tIns="0" rIns="0" bIns="0" anchor="t" anchorCtr="0">
            <a:noAutofit/>
          </a:bodyPr>
          <a:lstStyle/>
          <a:p>
            <a:pPr lvl="0">
              <a:buSzPct val="25000"/>
            </a:pPr>
            <a:r>
              <a:rPr lang="en-US" dirty="0"/>
              <a:t>Eighth Edition</a:t>
            </a:r>
            <a:endParaRPr lang="en-US" sz="2000" b="0" i="0" u="none" strike="noStrike" cap="none" dirty="0">
              <a:solidFill>
                <a:srgbClr val="007FA3"/>
              </a:solidFill>
              <a:ea typeface="Arial"/>
              <a:cs typeface="Arial"/>
              <a:sym typeface="Arial"/>
            </a:endParaRPr>
          </a:p>
        </p:txBody>
      </p:sp>
      <p:sp>
        <p:nvSpPr>
          <p:cNvPr id="198" name="Text Placeholder 3"/>
          <p:cNvSpPr txBox="1">
            <a:spLocks noGrp="1"/>
          </p:cNvSpPr>
          <p:nvPr>
            <p:ph type="body" idx="2"/>
          </p:nvPr>
        </p:nvSpPr>
        <p:spPr>
          <a:prstGeom prst="rect">
            <a:avLst/>
          </a:prstGeom>
          <a:noFill/>
          <a:ln>
            <a:noFill/>
          </a:ln>
        </p:spPr>
        <p:txBody>
          <a:bodyPr lIns="0" tIns="0" rIns="0" bIns="0" anchor="b" anchorCtr="0">
            <a:noAutofit/>
          </a:bodyPr>
          <a:lstStyle/>
          <a:p>
            <a:pPr marL="0" marR="0" lvl="0" indent="0" rtl="0">
              <a:spcBef>
                <a:spcPts val="0"/>
              </a:spcBef>
              <a:buClr>
                <a:srgbClr val="007FA3"/>
              </a:buClr>
              <a:buSzPct val="25000"/>
              <a:buFont typeface="Arial"/>
              <a:buNone/>
            </a:pPr>
            <a:r>
              <a:rPr lang="en-US" sz="3000" i="0" u="none" strike="noStrike" cap="none" dirty="0">
                <a:solidFill>
                  <a:schemeClr val="dk1"/>
                </a:solidFill>
                <a:ea typeface="Arial"/>
                <a:cs typeface="Arial"/>
                <a:sym typeface="Arial"/>
              </a:rPr>
              <a:t>Chapter </a:t>
            </a:r>
            <a:r>
              <a:rPr lang="en-US" sz="3000" i="0" u="none" strike="noStrike" cap="none" dirty="0" smtClean="0">
                <a:solidFill>
                  <a:schemeClr val="dk1"/>
                </a:solidFill>
                <a:ea typeface="Arial"/>
                <a:cs typeface="Arial"/>
                <a:sym typeface="Arial"/>
              </a:rPr>
              <a:t>13</a:t>
            </a:r>
            <a:endParaRPr lang="en-US" sz="3000" i="0" u="none" strike="noStrike" cap="none" dirty="0">
              <a:solidFill>
                <a:schemeClr val="dk1"/>
              </a:solidFill>
              <a:ea typeface="Arial"/>
              <a:cs typeface="Arial"/>
              <a:sym typeface="Arial"/>
            </a:endParaRPr>
          </a:p>
        </p:txBody>
      </p:sp>
      <p:sp>
        <p:nvSpPr>
          <p:cNvPr id="199" name="Text Placeholder 4"/>
          <p:cNvSpPr txBox="1">
            <a:spLocks noGrp="1"/>
          </p:cNvSpPr>
          <p:nvPr>
            <p:ph type="body" idx="3"/>
          </p:nvPr>
        </p:nvSpPr>
        <p:spPr>
          <a:xfrm>
            <a:off x="5029200" y="3248025"/>
            <a:ext cx="3657600" cy="1343025"/>
          </a:xfrm>
          <a:prstGeom prst="rect">
            <a:avLst/>
          </a:prstGeom>
          <a:noFill/>
          <a:ln>
            <a:noFill/>
          </a:ln>
        </p:spPr>
        <p:txBody>
          <a:bodyPr lIns="0" tIns="0" rIns="0" bIns="0" anchor="t" anchorCtr="0">
            <a:noAutofit/>
          </a:bodyPr>
          <a:lstStyle/>
          <a:p>
            <a:pPr lvl="0">
              <a:buSzPct val="25000"/>
            </a:pPr>
            <a:r>
              <a:rPr lang="en-US" dirty="0"/>
              <a:t>Physical and Cognitive Development in Early Adulthood</a:t>
            </a:r>
          </a:p>
        </p:txBody>
      </p:sp>
      <p:pic>
        <p:nvPicPr>
          <p:cNvPr id="197" name="Picture 5" descr="Front Cover: Development Across the Life Span Eighth Edition by Feldman."/>
          <p:cNvPicPr preferRelativeResize="0"/>
          <p:nvPr/>
        </p:nvPicPr>
        <p:blipFill>
          <a:blip r:embed="rId3">
            <a:extLst>
              <a:ext uri="{28A0092B-C50C-407E-A947-70E740481C1C}">
                <a14:useLocalDpi xmlns:a14="http://schemas.microsoft.com/office/drawing/2010/main" val="0"/>
              </a:ext>
            </a:extLst>
          </a:blip>
          <a:stretch>
            <a:fillRect/>
          </a:stretch>
        </p:blipFill>
        <p:spPr>
          <a:xfrm>
            <a:off x="867686" y="1600200"/>
            <a:ext cx="3579756" cy="4578192"/>
          </a:xfrm>
          <a:prstGeom prst="rect">
            <a:avLst/>
          </a:prstGeom>
        </p:spPr>
      </p:pic>
      <p:sp>
        <p:nvSpPr>
          <p:cNvPr id="2" name="Text Placeholder 6"/>
          <p:cNvSpPr>
            <a:spLocks noGrp="1"/>
          </p:cNvSpPr>
          <p:nvPr>
            <p:ph type="body" sz="quarter" idx="13"/>
          </p:nvPr>
        </p:nvSpPr>
        <p:spPr>
          <a:xfrm>
            <a:off x="1968500" y="6383338"/>
            <a:ext cx="6796088" cy="395149"/>
          </a:xfrm>
        </p:spPr>
        <p:txBody>
          <a:bodyPr/>
          <a:lstStyle/>
          <a:p>
            <a:pPr algn="r"/>
            <a:r>
              <a:rPr lang="en-US" altLang="en-US" sz="1200" dirty="0">
                <a:latin typeface="Verdana"/>
                <a:ea typeface="Verdana" panose="020B0604030504040204" pitchFamily="34" charset="0"/>
                <a:cs typeface="Verdana" panose="020B0604030504040204" pitchFamily="34" charset="0"/>
              </a:rPr>
              <a:t>Copyright © </a:t>
            </a:r>
            <a:r>
              <a:rPr lang="en-US" altLang="en-US" sz="1200" dirty="0" smtClean="0">
                <a:latin typeface="Verdana"/>
                <a:ea typeface="Verdana" panose="020B0604030504040204" pitchFamily="34" charset="0"/>
                <a:cs typeface="Verdana" panose="020B0604030504040204" pitchFamily="34" charset="0"/>
              </a:rPr>
              <a:t>2017, 2014, 2011 </a:t>
            </a:r>
            <a:r>
              <a:rPr lang="en-US" altLang="en-US" sz="1200" dirty="0">
                <a:latin typeface="Verdana"/>
                <a:ea typeface="Verdana" panose="020B0604030504040204" pitchFamily="34" charset="0"/>
                <a:cs typeface="Verdana" panose="020B0604030504040204" pitchFamily="34" charset="0"/>
              </a:rPr>
              <a:t>Pearson Education, Inc. All Rights </a:t>
            </a:r>
            <a:r>
              <a:rPr lang="en-US" altLang="en-US" sz="1200" dirty="0" smtClean="0">
                <a:latin typeface="Verdana"/>
                <a:ea typeface="Verdana" panose="020B0604030504040204" pitchFamily="34" charset="0"/>
                <a:cs typeface="Verdana" panose="020B0604030504040204" pitchFamily="34" charset="0"/>
              </a:rPr>
              <a:t>Reserved</a:t>
            </a:r>
            <a:endParaRPr lang="en-US" sz="1200" dirty="0"/>
          </a:p>
        </p:txBody>
      </p:sp>
      <p:sp>
        <p:nvSpPr>
          <p:cNvPr id="3" name="TextBox 7"/>
          <p:cNvSpPr txBox="1"/>
          <p:nvPr/>
        </p:nvSpPr>
        <p:spPr>
          <a:xfrm>
            <a:off x="5648326" y="4676775"/>
            <a:ext cx="2343150" cy="1169551"/>
          </a:xfrm>
          <a:prstGeom prst="rect">
            <a:avLst/>
          </a:prstGeom>
          <a:noFill/>
        </p:spPr>
        <p:txBody>
          <a:bodyPr wrap="square" rtlCol="0">
            <a:spAutoFit/>
          </a:bodyPr>
          <a:lstStyle/>
          <a:p>
            <a:r>
              <a:rPr lang="en-US" dirty="0">
                <a:solidFill>
                  <a:schemeClr val="bg1"/>
                </a:solidFill>
                <a:latin typeface="+mn-lt"/>
              </a:rPr>
              <a:t>Slides in this presentation contain hyperlinks. JAWS users should be able to get a list of links by using INSERT+F7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sz="2000" b="0" dirty="0"/>
              <a:t>(1 of 3)</a:t>
            </a:r>
          </a:p>
        </p:txBody>
      </p:sp>
      <p:sp>
        <p:nvSpPr>
          <p:cNvPr id="3" name="Content Placeholder 2"/>
          <p:cNvSpPr>
            <a:spLocks noGrp="1"/>
          </p:cNvSpPr>
          <p:nvPr>
            <p:ph type="body" idx="1"/>
          </p:nvPr>
        </p:nvSpPr>
        <p:spPr/>
        <p:txBody>
          <a:bodyPr/>
          <a:lstStyle/>
          <a:p>
            <a:pPr marL="25400" indent="0">
              <a:buNone/>
            </a:pPr>
            <a:r>
              <a:rPr lang="en-US" sz="2400" b="1" dirty="0">
                <a:solidFill>
                  <a:schemeClr val="tx2"/>
                </a:solidFill>
                <a:latin typeface="+mn-lt"/>
              </a:rPr>
              <a:t>13.1 </a:t>
            </a:r>
            <a:r>
              <a:rPr lang="en-US" sz="2400" dirty="0">
                <a:solidFill>
                  <a:schemeClr val="tx1"/>
                </a:solidFill>
                <a:latin typeface="+mn-lt"/>
              </a:rPr>
              <a:t>Describe how the body develops and stays healthy during early adulthood.</a:t>
            </a:r>
          </a:p>
          <a:p>
            <a:pPr marL="25400" indent="0">
              <a:buNone/>
            </a:pPr>
            <a:r>
              <a:rPr lang="en-US" sz="2400" b="1" dirty="0">
                <a:solidFill>
                  <a:schemeClr val="tx2"/>
                </a:solidFill>
                <a:latin typeface="+mn-lt"/>
              </a:rPr>
              <a:t>13.2 </a:t>
            </a:r>
            <a:r>
              <a:rPr lang="en-US" sz="2400" dirty="0">
                <a:solidFill>
                  <a:schemeClr val="tx1"/>
                </a:solidFill>
                <a:latin typeface="+mn-lt"/>
              </a:rPr>
              <a:t>Explain why a healthy diet is particularly important in early adulthood.</a:t>
            </a:r>
          </a:p>
          <a:p>
            <a:pPr marL="25400" indent="0">
              <a:buNone/>
            </a:pPr>
            <a:r>
              <a:rPr lang="en-US" sz="2400" b="1" dirty="0">
                <a:solidFill>
                  <a:schemeClr val="tx2"/>
                </a:solidFill>
                <a:latin typeface="+mn-lt"/>
              </a:rPr>
              <a:t>13.3 </a:t>
            </a:r>
            <a:r>
              <a:rPr lang="en-US" sz="2400" dirty="0">
                <a:solidFill>
                  <a:schemeClr val="tx1"/>
                </a:solidFill>
                <a:latin typeface="+mn-lt"/>
              </a:rPr>
              <a:t>Describe the challenges people with physical disabilities face in early adulthood.</a:t>
            </a:r>
          </a:p>
          <a:p>
            <a:pPr marL="25400" indent="0">
              <a:buNone/>
            </a:pPr>
            <a:r>
              <a:rPr lang="en-US" sz="2400" b="1" dirty="0">
                <a:solidFill>
                  <a:schemeClr val="tx2"/>
                </a:solidFill>
                <a:latin typeface="+mn-lt"/>
              </a:rPr>
              <a:t>13.4</a:t>
            </a:r>
            <a:r>
              <a:rPr lang="en-US" sz="2400" dirty="0">
                <a:solidFill>
                  <a:schemeClr val="tx1"/>
                </a:solidFill>
                <a:latin typeface="+mn-lt"/>
              </a:rPr>
              <a:t> Summarize the effects of stress and what can be done about it.</a:t>
            </a:r>
          </a:p>
        </p:txBody>
      </p:sp>
    </p:spTree>
    <p:extLst>
      <p:ext uri="{BB962C8B-B14F-4D97-AF65-F5344CB8AC3E}">
        <p14:creationId xmlns:p14="http://schemas.microsoft.com/office/powerpoint/2010/main" val="2073071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sz="2000" b="0" dirty="0" smtClean="0"/>
              <a:t>(2 </a:t>
            </a:r>
            <a:r>
              <a:rPr lang="en-US" sz="2000" b="0" dirty="0"/>
              <a:t>of 3)</a:t>
            </a:r>
          </a:p>
        </p:txBody>
      </p:sp>
      <p:sp>
        <p:nvSpPr>
          <p:cNvPr id="3" name="Content Placeholder 2"/>
          <p:cNvSpPr>
            <a:spLocks noGrp="1"/>
          </p:cNvSpPr>
          <p:nvPr>
            <p:ph type="body" idx="1"/>
          </p:nvPr>
        </p:nvSpPr>
        <p:spPr/>
        <p:txBody>
          <a:bodyPr/>
          <a:lstStyle/>
          <a:p>
            <a:pPr marL="25400" indent="0">
              <a:buNone/>
            </a:pPr>
            <a:r>
              <a:rPr lang="en-US" sz="2400" b="1" dirty="0">
                <a:solidFill>
                  <a:schemeClr val="tx2"/>
                </a:solidFill>
                <a:latin typeface="+mn-lt"/>
              </a:rPr>
              <a:t>13.5 </a:t>
            </a:r>
            <a:r>
              <a:rPr lang="en-US" sz="2400" dirty="0">
                <a:solidFill>
                  <a:schemeClr val="tx1"/>
                </a:solidFill>
                <a:latin typeface="+mn-lt"/>
              </a:rPr>
              <a:t>Describe how cognitive development continues in young adulthood.</a:t>
            </a:r>
          </a:p>
          <a:p>
            <a:pPr marL="25400" indent="0">
              <a:buNone/>
            </a:pPr>
            <a:r>
              <a:rPr lang="en-US" sz="2400" b="1" dirty="0">
                <a:solidFill>
                  <a:schemeClr val="tx2"/>
                </a:solidFill>
                <a:latin typeface="+mn-lt"/>
              </a:rPr>
              <a:t>13.6 </a:t>
            </a:r>
            <a:r>
              <a:rPr lang="en-US" sz="2400" dirty="0">
                <a:solidFill>
                  <a:schemeClr val="tx1"/>
                </a:solidFill>
                <a:latin typeface="+mn-lt"/>
              </a:rPr>
              <a:t>Compare and contrast Perry’s and Schaie’s approaches to cognitive development in young adulthood.</a:t>
            </a:r>
          </a:p>
          <a:p>
            <a:pPr marL="25400" indent="0">
              <a:buNone/>
            </a:pPr>
            <a:r>
              <a:rPr lang="en-US" sz="2400" b="1" dirty="0">
                <a:solidFill>
                  <a:schemeClr val="tx2"/>
                </a:solidFill>
                <a:latin typeface="+mn-lt"/>
              </a:rPr>
              <a:t>13.7 </a:t>
            </a:r>
            <a:r>
              <a:rPr lang="en-US" sz="2400" dirty="0">
                <a:solidFill>
                  <a:schemeClr val="tx1"/>
                </a:solidFill>
                <a:latin typeface="+mn-lt"/>
              </a:rPr>
              <a:t>Explain how intelligence is defined today and how life events cause cognitive growth in young adults.</a:t>
            </a:r>
          </a:p>
        </p:txBody>
      </p:sp>
    </p:spTree>
    <p:extLst>
      <p:ext uri="{BB962C8B-B14F-4D97-AF65-F5344CB8AC3E}">
        <p14:creationId xmlns:p14="http://schemas.microsoft.com/office/powerpoint/2010/main" val="629147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sz="2000" b="0" dirty="0" smtClean="0"/>
              <a:t>(3 </a:t>
            </a:r>
            <a:r>
              <a:rPr lang="en-US" sz="2000" b="0" dirty="0"/>
              <a:t>of 3)</a:t>
            </a:r>
          </a:p>
        </p:txBody>
      </p:sp>
      <p:sp>
        <p:nvSpPr>
          <p:cNvPr id="3" name="Content Placeholder 2"/>
          <p:cNvSpPr>
            <a:spLocks noGrp="1"/>
          </p:cNvSpPr>
          <p:nvPr>
            <p:ph type="body" idx="1"/>
          </p:nvPr>
        </p:nvSpPr>
        <p:spPr/>
        <p:txBody>
          <a:bodyPr/>
          <a:lstStyle/>
          <a:p>
            <a:pPr marL="25400" indent="0">
              <a:buNone/>
            </a:pPr>
            <a:r>
              <a:rPr lang="en-US" sz="2400" b="1" dirty="0">
                <a:solidFill>
                  <a:schemeClr val="tx2"/>
                </a:solidFill>
                <a:latin typeface="+mn-lt"/>
              </a:rPr>
              <a:t>13.8 </a:t>
            </a:r>
            <a:r>
              <a:rPr lang="en-US" sz="2400" dirty="0">
                <a:solidFill>
                  <a:schemeClr val="tx1"/>
                </a:solidFill>
                <a:latin typeface="+mn-lt"/>
              </a:rPr>
              <a:t>Describe who attends college today and how the college population is changing.</a:t>
            </a:r>
          </a:p>
          <a:p>
            <a:pPr marL="25400" indent="0">
              <a:buNone/>
            </a:pPr>
            <a:r>
              <a:rPr lang="en-US" sz="2400" b="1" dirty="0">
                <a:solidFill>
                  <a:schemeClr val="tx2"/>
                </a:solidFill>
                <a:latin typeface="+mn-lt"/>
              </a:rPr>
              <a:t>13.9 </a:t>
            </a:r>
            <a:r>
              <a:rPr lang="en-US" sz="2400" dirty="0">
                <a:solidFill>
                  <a:schemeClr val="tx1"/>
                </a:solidFill>
                <a:latin typeface="+mn-lt"/>
              </a:rPr>
              <a:t>Summarize the difficulties students face as they enter college.</a:t>
            </a:r>
          </a:p>
          <a:p>
            <a:pPr marL="25400" indent="0">
              <a:buNone/>
            </a:pPr>
            <a:r>
              <a:rPr lang="en-US" sz="2400" b="1" dirty="0">
                <a:solidFill>
                  <a:schemeClr val="tx2"/>
                </a:solidFill>
                <a:latin typeface="+mn-lt"/>
              </a:rPr>
              <a:t>13.10 </a:t>
            </a:r>
            <a:r>
              <a:rPr lang="en-US" sz="2400" dirty="0">
                <a:solidFill>
                  <a:schemeClr val="tx1"/>
                </a:solidFill>
                <a:latin typeface="+mn-lt"/>
              </a:rPr>
              <a:t>Describe how gender effects the treatment of college students gender differences in college enrollment and academic performance.</a:t>
            </a:r>
          </a:p>
          <a:p>
            <a:pPr marL="25400" indent="0">
              <a:buNone/>
            </a:pPr>
            <a:r>
              <a:rPr lang="en-US" sz="2400" b="1" dirty="0">
                <a:solidFill>
                  <a:schemeClr val="tx2"/>
                </a:solidFill>
                <a:latin typeface="+mn-lt"/>
              </a:rPr>
              <a:t>13.11 </a:t>
            </a:r>
            <a:r>
              <a:rPr lang="en-US" sz="2400" dirty="0">
                <a:solidFill>
                  <a:schemeClr val="tx1"/>
                </a:solidFill>
                <a:latin typeface="+mn-lt"/>
              </a:rPr>
              <a:t>Summarize why students drop out of college.</a:t>
            </a:r>
          </a:p>
        </p:txBody>
      </p:sp>
    </p:spTree>
    <p:extLst>
      <p:ext uri="{BB962C8B-B14F-4D97-AF65-F5344CB8AC3E}">
        <p14:creationId xmlns:p14="http://schemas.microsoft.com/office/powerpoint/2010/main" val="230041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Development</a:t>
            </a:r>
          </a:p>
        </p:txBody>
      </p:sp>
      <p:sp>
        <p:nvSpPr>
          <p:cNvPr id="3" name="Content Placeholder 2"/>
          <p:cNvSpPr>
            <a:spLocks noGrp="1"/>
          </p:cNvSpPr>
          <p:nvPr>
            <p:ph type="body" idx="1"/>
          </p:nvPr>
        </p:nvSpPr>
        <p:spPr/>
        <p:txBody>
          <a:bodyPr/>
          <a:lstStyle/>
          <a:p>
            <a:pPr marL="432" indent="0">
              <a:buNone/>
            </a:pPr>
            <a:r>
              <a:rPr lang="en-US" b="1" dirty="0">
                <a:solidFill>
                  <a:schemeClr val="tx2"/>
                </a:solidFill>
              </a:rPr>
              <a:t>13.1 </a:t>
            </a:r>
            <a:r>
              <a:rPr lang="en-US" dirty="0">
                <a:solidFill>
                  <a:schemeClr val="tx1"/>
                </a:solidFill>
              </a:rPr>
              <a:t>Describe how the body develops and stays healthy during early adulthood.</a:t>
            </a:r>
          </a:p>
          <a:p>
            <a:pPr marL="432" indent="0">
              <a:buNone/>
            </a:pPr>
            <a:r>
              <a:rPr lang="en-US" b="1" dirty="0">
                <a:solidFill>
                  <a:schemeClr val="tx2"/>
                </a:solidFill>
              </a:rPr>
              <a:t>13.2 </a:t>
            </a:r>
            <a:r>
              <a:rPr lang="en-US" dirty="0">
                <a:solidFill>
                  <a:schemeClr val="tx1"/>
                </a:solidFill>
              </a:rPr>
              <a:t>Explain why a healthy diet is particularly important in early adulthood.</a:t>
            </a:r>
          </a:p>
          <a:p>
            <a:pPr marL="432" indent="0">
              <a:buNone/>
            </a:pPr>
            <a:r>
              <a:rPr lang="en-US" b="1" dirty="0">
                <a:solidFill>
                  <a:schemeClr val="tx2"/>
                </a:solidFill>
              </a:rPr>
              <a:t>13.3 </a:t>
            </a:r>
            <a:r>
              <a:rPr lang="en-US" dirty="0">
                <a:solidFill>
                  <a:schemeClr val="tx1"/>
                </a:solidFill>
              </a:rPr>
              <a:t>Describe the challenges people with physical disabilities face in early adulthood.</a:t>
            </a:r>
          </a:p>
          <a:p>
            <a:pPr marL="432" indent="0">
              <a:buNone/>
            </a:pPr>
            <a:r>
              <a:rPr lang="en-US" b="1" dirty="0">
                <a:solidFill>
                  <a:schemeClr val="tx2"/>
                </a:solidFill>
              </a:rPr>
              <a:t>13.4 </a:t>
            </a:r>
            <a:r>
              <a:rPr lang="en-US" dirty="0">
                <a:solidFill>
                  <a:schemeClr val="tx1"/>
                </a:solidFill>
              </a:rPr>
              <a:t>Summarize the effects of stress and what can be done about it.</a:t>
            </a:r>
          </a:p>
        </p:txBody>
      </p:sp>
    </p:spTree>
    <p:extLst>
      <p:ext uri="{BB962C8B-B14F-4D97-AF65-F5344CB8AC3E}">
        <p14:creationId xmlns:p14="http://schemas.microsoft.com/office/powerpoint/2010/main" val="717503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Development and the Senses</a:t>
            </a:r>
          </a:p>
        </p:txBody>
      </p:sp>
      <p:sp>
        <p:nvSpPr>
          <p:cNvPr id="3" name="Content Placeholder 2"/>
          <p:cNvSpPr>
            <a:spLocks noGrp="1"/>
          </p:cNvSpPr>
          <p:nvPr>
            <p:ph type="body" idx="1"/>
          </p:nvPr>
        </p:nvSpPr>
        <p:spPr/>
        <p:txBody>
          <a:bodyPr/>
          <a:lstStyle/>
          <a:p>
            <a:pPr eaLnBrk="1" hangingPunct="1"/>
            <a:r>
              <a:rPr lang="en-US" altLang="en-US" dirty="0"/>
              <a:t>An age of peak physical capabilities</a:t>
            </a:r>
          </a:p>
          <a:p>
            <a:pPr eaLnBrk="1" hangingPunct="1"/>
            <a:r>
              <a:rPr lang="en-US" altLang="en-US" dirty="0"/>
              <a:t>Brain reaches maximum size and weight </a:t>
            </a:r>
          </a:p>
          <a:p>
            <a:pPr eaLnBrk="1" hangingPunct="1"/>
            <a:r>
              <a:rPr lang="en-US" altLang="en-US" dirty="0"/>
              <a:t>Grey matter continues to be pruned and myelination increases</a:t>
            </a:r>
          </a:p>
          <a:p>
            <a:pPr eaLnBrk="1" hangingPunct="1"/>
            <a:r>
              <a:rPr lang="en-US" altLang="en-US" dirty="0"/>
              <a:t>Senses are at their peak </a:t>
            </a:r>
          </a:p>
          <a:p>
            <a:pPr eaLnBrk="1" hangingPunct="1"/>
            <a:r>
              <a:rPr lang="en-US" altLang="en-US" dirty="0"/>
              <a:t>Most professional athletes are at their peak during early adulthood</a:t>
            </a:r>
          </a:p>
        </p:txBody>
      </p:sp>
    </p:spTree>
    <p:extLst>
      <p:ext uri="{BB962C8B-B14F-4D97-AF65-F5344CB8AC3E}">
        <p14:creationId xmlns:p14="http://schemas.microsoft.com/office/powerpoint/2010/main" val="912918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Fitness</a:t>
            </a:r>
          </a:p>
        </p:txBody>
      </p:sp>
      <p:sp>
        <p:nvSpPr>
          <p:cNvPr id="3" name="Content Placeholder 2"/>
          <p:cNvSpPr>
            <a:spLocks noGrp="1"/>
          </p:cNvSpPr>
          <p:nvPr>
            <p:ph type="body" idx="1"/>
          </p:nvPr>
        </p:nvSpPr>
        <p:spPr/>
        <p:txBody>
          <a:bodyPr/>
          <a:lstStyle/>
          <a:p>
            <a:pPr eaLnBrk="1" hangingPunct="1"/>
            <a:r>
              <a:rPr lang="en-US" altLang="en-US" dirty="0"/>
              <a:t>Superior physical capabilities require regular exercise </a:t>
            </a:r>
            <a:br>
              <a:rPr lang="en-US" altLang="en-US" dirty="0"/>
            </a:br>
            <a:r>
              <a:rPr lang="en-US" altLang="en-US" dirty="0"/>
              <a:t>and proper diet</a:t>
            </a:r>
          </a:p>
          <a:p>
            <a:pPr eaLnBrk="1" hangingPunct="1"/>
            <a:r>
              <a:rPr lang="en-US" altLang="en-US" dirty="0"/>
              <a:t>Less than 10 percent of Americans exercise enough to keep themselves in good physical shape</a:t>
            </a:r>
          </a:p>
          <a:p>
            <a:pPr eaLnBrk="1" hangingPunct="1"/>
            <a:r>
              <a:rPr lang="en-US" altLang="en-US" dirty="0"/>
              <a:t>Some exercise is better than no exercise; even moderate amounts can confer benefits</a:t>
            </a:r>
          </a:p>
        </p:txBody>
      </p:sp>
    </p:spTree>
    <p:extLst>
      <p:ext uri="{BB962C8B-B14F-4D97-AF65-F5344CB8AC3E}">
        <p14:creationId xmlns:p14="http://schemas.microsoft.com/office/powerpoint/2010/main" val="2145571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13-1 The Result of Fitness:</a:t>
            </a:r>
            <a:br>
              <a:rPr lang="en-US" altLang="en-US" dirty="0">
                <a:ea typeface="ＭＳ Ｐゴシック" panose="020B0600070205080204" pitchFamily="34" charset="-128"/>
              </a:rPr>
            </a:br>
            <a:r>
              <a:rPr lang="en-US" altLang="en-US" dirty="0">
                <a:ea typeface="ＭＳ Ｐゴシック" panose="020B0600070205080204" pitchFamily="34" charset="-128"/>
              </a:rPr>
              <a:t>Longevity</a:t>
            </a:r>
            <a:endParaRPr lang="en-US" dirty="0"/>
          </a:p>
        </p:txBody>
      </p:sp>
      <p:pic>
        <p:nvPicPr>
          <p:cNvPr id="7" name="Picture 2" descr="A bar graph depicts the fitness levels and the corresponding longevity in life expectancy. The vertical axis, labeled Years of Life Gained, has values from 0 to 4.5 in increments of 0.5. The horizontal axis, labeled Percentage of H H S Guidelines Met, has values from 50 to 300 percentage. Approximate data is as follows. 50%, 1.5 years gained. 100%, 3 years gained. 200%, 3.7 years gained. 300%, 4 years gained. Years: 3.0; "/>
          <p:cNvPicPr>
            <a:picLocks noChangeAspect="1"/>
          </p:cNvPicPr>
          <p:nvPr/>
        </p:nvPicPr>
        <p:blipFill>
          <a:blip r:embed="rId3"/>
          <a:stretch>
            <a:fillRect/>
          </a:stretch>
        </p:blipFill>
        <p:spPr>
          <a:xfrm>
            <a:off x="2309403" y="1460152"/>
            <a:ext cx="4525195" cy="3295045"/>
          </a:xfrm>
          <a:prstGeom prst="rect">
            <a:avLst/>
          </a:prstGeom>
        </p:spPr>
      </p:pic>
      <p:sp>
        <p:nvSpPr>
          <p:cNvPr id="3" name="Text Placeholder 3"/>
          <p:cNvSpPr>
            <a:spLocks noGrp="1"/>
          </p:cNvSpPr>
          <p:nvPr>
            <p:ph type="body" idx="1"/>
          </p:nvPr>
        </p:nvSpPr>
        <p:spPr/>
        <p:txBody>
          <a:bodyPr/>
          <a:lstStyle/>
          <a:p>
            <a:r>
              <a:rPr lang="en-US" sz="1400" dirty="0"/>
              <a:t>The greater the fitness level, as measured by adherence to the Health and Human Services (</a:t>
            </a:r>
            <a:r>
              <a:rPr lang="en-US" sz="1400" dirty="0" smtClean="0"/>
              <a:t>H</a:t>
            </a:r>
            <a:r>
              <a:rPr lang="en-US" sz="100" dirty="0" smtClean="0"/>
              <a:t> </a:t>
            </a:r>
            <a:r>
              <a:rPr lang="en-US" sz="1400" dirty="0" err="1" smtClean="0"/>
              <a:t>H</a:t>
            </a:r>
            <a:r>
              <a:rPr lang="en-US" sz="100" dirty="0" smtClean="0"/>
              <a:t> </a:t>
            </a:r>
            <a:r>
              <a:rPr lang="en-US" sz="1400" dirty="0" smtClean="0"/>
              <a:t>S</a:t>
            </a:r>
            <a:r>
              <a:rPr lang="en-US" sz="1400" dirty="0"/>
              <a:t>) guidelines met, the higher the gains in life expectancy due to physical activity. </a:t>
            </a:r>
          </a:p>
          <a:p>
            <a:r>
              <a:rPr lang="en-US" sz="1000" b="1" dirty="0"/>
              <a:t>Source: </a:t>
            </a:r>
            <a:r>
              <a:rPr lang="en-US" sz="1000" b="1" dirty="0">
                <a:hlinkClick r:id="rId4"/>
              </a:rPr>
              <a:t>http://www.nih.gov/news/health/nov2012/nci-06.htm. </a:t>
            </a:r>
            <a:r>
              <a:rPr lang="en-US" sz="1000" b="1" dirty="0"/>
              <a:t>November 6, 2012, 5 p.m. </a:t>
            </a:r>
            <a:r>
              <a:rPr lang="en-US" sz="1000" b="1" dirty="0" smtClean="0"/>
              <a:t>N</a:t>
            </a:r>
            <a:r>
              <a:rPr lang="en-US" sz="100" b="1" dirty="0" smtClean="0"/>
              <a:t> </a:t>
            </a:r>
            <a:r>
              <a:rPr lang="en-US" sz="1000" b="1" dirty="0" smtClean="0"/>
              <a:t>I</a:t>
            </a:r>
            <a:r>
              <a:rPr lang="en-US" sz="100" b="1" dirty="0" smtClean="0"/>
              <a:t> </a:t>
            </a:r>
            <a:r>
              <a:rPr lang="en-US" sz="1000" b="1" dirty="0" smtClean="0"/>
              <a:t>H </a:t>
            </a:r>
            <a:r>
              <a:rPr lang="en-US" sz="1000" b="1" dirty="0"/>
              <a:t>study finds leisure-time </a:t>
            </a:r>
            <a:r>
              <a:rPr lang="en-US" sz="1000" b="1" dirty="0" smtClean="0"/>
              <a:t>physical activity </a:t>
            </a:r>
            <a:r>
              <a:rPr lang="en-US" sz="1000" b="1" dirty="0"/>
              <a:t>extends life expectancy as much as 4.5 years. National Cancer Institute Press Release 11/16/12.</a:t>
            </a:r>
          </a:p>
        </p:txBody>
      </p:sp>
    </p:spTree>
    <p:extLst>
      <p:ext uri="{BB962C8B-B14F-4D97-AF65-F5344CB8AC3E}">
        <p14:creationId xmlns:p14="http://schemas.microsoft.com/office/powerpoint/2010/main" val="4205649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a:t>
            </a:r>
            <a:endParaRPr lang="en-US" dirty="0"/>
          </a:p>
        </p:txBody>
      </p:sp>
      <p:sp>
        <p:nvSpPr>
          <p:cNvPr id="3" name="Content Placeholder 2"/>
          <p:cNvSpPr>
            <a:spLocks noGrp="1"/>
          </p:cNvSpPr>
          <p:nvPr>
            <p:ph type="body" idx="1"/>
          </p:nvPr>
        </p:nvSpPr>
        <p:spPr/>
        <p:txBody>
          <a:bodyPr/>
          <a:lstStyle/>
          <a:p>
            <a:pPr marL="0" indent="0" eaLnBrk="1" hangingPunct="1">
              <a:spcBef>
                <a:spcPts val="0"/>
              </a:spcBef>
              <a:buFont typeface="Arial" charset="0"/>
              <a:buNone/>
              <a:defRPr/>
            </a:pPr>
            <a:r>
              <a:rPr lang="en-US" sz="2200" b="1" dirty="0"/>
              <a:t>Leading causes of death among young adults </a:t>
            </a:r>
          </a:p>
          <a:p>
            <a:pPr marL="0" indent="0" eaLnBrk="1" hangingPunct="1">
              <a:spcBef>
                <a:spcPts val="0"/>
              </a:spcBef>
              <a:buFont typeface="Arial" charset="0"/>
              <a:buNone/>
              <a:defRPr/>
            </a:pPr>
            <a:r>
              <a:rPr lang="en-US" sz="2200" b="1" dirty="0"/>
              <a:t>(ages 25 to 34) are: </a:t>
            </a:r>
          </a:p>
          <a:p>
            <a:pPr>
              <a:buFont typeface="Arial" charset="0"/>
              <a:buChar char="•"/>
              <a:defRPr/>
            </a:pPr>
            <a:r>
              <a:rPr lang="en-US" sz="2200" dirty="0"/>
              <a:t>Accidents </a:t>
            </a:r>
          </a:p>
          <a:p>
            <a:pPr>
              <a:buFont typeface="Arial" charset="0"/>
              <a:buChar char="•"/>
              <a:defRPr/>
            </a:pPr>
            <a:r>
              <a:rPr lang="en-US" sz="2200" dirty="0"/>
              <a:t>AIDS </a:t>
            </a:r>
          </a:p>
          <a:p>
            <a:pPr>
              <a:buFont typeface="Arial" charset="0"/>
              <a:buChar char="•"/>
              <a:defRPr/>
            </a:pPr>
            <a:r>
              <a:rPr lang="en-US" sz="2200" dirty="0"/>
              <a:t>Cancer </a:t>
            </a:r>
          </a:p>
          <a:p>
            <a:pPr>
              <a:buFont typeface="Arial" charset="0"/>
              <a:buChar char="•"/>
              <a:defRPr/>
            </a:pPr>
            <a:r>
              <a:rPr lang="en-US" sz="2200" dirty="0"/>
              <a:t>Heart disease </a:t>
            </a:r>
          </a:p>
          <a:p>
            <a:pPr>
              <a:buFont typeface="Arial" charset="0"/>
              <a:buChar char="•"/>
              <a:defRPr/>
            </a:pPr>
            <a:r>
              <a:rPr lang="en-US" sz="2200" dirty="0"/>
              <a:t>Suicide</a:t>
            </a:r>
          </a:p>
          <a:p>
            <a:pPr>
              <a:buFont typeface="Arial" charset="0"/>
              <a:buChar char="•"/>
              <a:defRPr/>
            </a:pPr>
            <a:r>
              <a:rPr lang="en-US" sz="2200" dirty="0"/>
              <a:t>Murder</a:t>
            </a:r>
          </a:p>
          <a:p>
            <a:pPr>
              <a:buFont typeface="Arial" charset="0"/>
              <a:buChar char="•"/>
              <a:defRPr/>
            </a:pPr>
            <a:r>
              <a:rPr lang="en-US" sz="2200" dirty="0"/>
              <a:t>Gender and </a:t>
            </a:r>
            <a:r>
              <a:rPr lang="en-US" sz="2200" dirty="0" smtClean="0"/>
              <a:t>S</a:t>
            </a:r>
            <a:r>
              <a:rPr lang="en-US" sz="100" dirty="0" smtClean="0"/>
              <a:t> </a:t>
            </a:r>
            <a:r>
              <a:rPr lang="en-US" sz="2200" dirty="0" smtClean="0"/>
              <a:t>E</a:t>
            </a:r>
            <a:r>
              <a:rPr lang="en-US" sz="100" dirty="0" smtClean="0"/>
              <a:t> </a:t>
            </a:r>
            <a:r>
              <a:rPr lang="en-US" sz="2200" dirty="0" smtClean="0"/>
              <a:t>S </a:t>
            </a:r>
            <a:r>
              <a:rPr lang="en-US" sz="2200" dirty="0"/>
              <a:t>differences</a:t>
            </a:r>
          </a:p>
        </p:txBody>
      </p:sp>
    </p:spTree>
    <p:extLst>
      <p:ext uri="{BB962C8B-B14F-4D97-AF65-F5344CB8AC3E}">
        <p14:creationId xmlns:p14="http://schemas.microsoft.com/office/powerpoint/2010/main" val="576816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Secondary Aging</a:t>
            </a:r>
          </a:p>
        </p:txBody>
      </p:sp>
      <p:sp>
        <p:nvSpPr>
          <p:cNvPr id="3" name="Content Placeholder 2"/>
          <p:cNvSpPr>
            <a:spLocks noGrp="1"/>
          </p:cNvSpPr>
          <p:nvPr>
            <p:ph type="body" idx="1"/>
          </p:nvPr>
        </p:nvSpPr>
        <p:spPr/>
        <p:txBody>
          <a:bodyPr/>
          <a:lstStyle/>
          <a:p>
            <a:pPr eaLnBrk="1" hangingPunct="1"/>
            <a:r>
              <a:rPr lang="en-US" altLang="en-US" dirty="0"/>
              <a:t>Lifestyle decisions, including the use - or abuse - of alcohol, tobacco, or drugs, or engaging in unprotected sex, can hasten secondary aging</a:t>
            </a:r>
          </a:p>
          <a:p>
            <a:pPr eaLnBrk="1" hangingPunct="1"/>
            <a:r>
              <a:rPr lang="en-US" altLang="en-US" dirty="0"/>
              <a:t>This can also increase a young adult</a:t>
            </a:r>
            <a:r>
              <a:rPr lang="en-US" altLang="ja-JP" dirty="0"/>
              <a:t>’s risk of dying</a:t>
            </a:r>
            <a:endParaRPr lang="en-US" altLang="en-US" dirty="0"/>
          </a:p>
        </p:txBody>
      </p:sp>
    </p:spTree>
    <p:extLst>
      <p:ext uri="{BB962C8B-B14F-4D97-AF65-F5344CB8AC3E}">
        <p14:creationId xmlns:p14="http://schemas.microsoft.com/office/powerpoint/2010/main" val="176154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13-2 Tracking Murder</a:t>
            </a:r>
            <a:endParaRPr lang="en-US" dirty="0"/>
          </a:p>
        </p:txBody>
      </p:sp>
      <p:pic>
        <p:nvPicPr>
          <p:cNvPr id="7" name="Picture 2" descr="A bar graph details the murder rates, per 100,000 population, prevalent across various countries. The vertical axis lists the various countries. The horizontal axis labeled Rate per 100,000 population has values from 0.0 to 5.0 in increments of 0.5.  Approximate data are as given below: Japan, 0.4, Switzerland, 0.6, Denmark, 0.7, Germany, 0.7, Austria, 0.7, Sweden, 0.7, Netherlands, 0.7, Italy, 0.8, Ireland, 0.9, United Kingdom, 0.9, Australia, 1.2, France, 1.3, Canada, 1.6, Belgium, 1.7, Finland, 2.3, Norway, 2.4, United States, 4.6."/>
          <p:cNvPicPr>
            <a:picLocks noChangeAspect="1"/>
          </p:cNvPicPr>
          <p:nvPr/>
        </p:nvPicPr>
        <p:blipFill>
          <a:blip r:embed="rId3"/>
          <a:stretch>
            <a:fillRect/>
          </a:stretch>
        </p:blipFill>
        <p:spPr>
          <a:xfrm>
            <a:off x="2782136" y="1535017"/>
            <a:ext cx="3579729" cy="3593524"/>
          </a:xfrm>
          <a:prstGeom prst="rect">
            <a:avLst/>
          </a:prstGeom>
        </p:spPr>
      </p:pic>
      <p:sp>
        <p:nvSpPr>
          <p:cNvPr id="3" name="Text Placeholder 3"/>
          <p:cNvSpPr>
            <a:spLocks noGrp="1"/>
          </p:cNvSpPr>
          <p:nvPr>
            <p:ph type="body" idx="1"/>
          </p:nvPr>
        </p:nvSpPr>
        <p:spPr/>
        <p:txBody>
          <a:bodyPr/>
          <a:lstStyle/>
          <a:p>
            <a:r>
              <a:rPr lang="en-US" dirty="0"/>
              <a:t>The murder rate is far higher in the United States than in many other developed countries. What features of U.S. society contribute to this state of affairs? </a:t>
            </a:r>
          </a:p>
          <a:p>
            <a:r>
              <a:rPr lang="en-US" sz="1200" b="1" dirty="0"/>
              <a:t>(Source: Based on </a:t>
            </a:r>
            <a:r>
              <a:rPr lang="en-US" sz="1200" b="1" dirty="0" smtClean="0"/>
              <a:t>U</a:t>
            </a:r>
            <a:r>
              <a:rPr lang="en-US" sz="100" b="1" dirty="0" smtClean="0"/>
              <a:t> </a:t>
            </a:r>
            <a:r>
              <a:rPr lang="en-US" sz="1200" b="1" dirty="0" smtClean="0"/>
              <a:t>N</a:t>
            </a:r>
            <a:r>
              <a:rPr lang="en-US" sz="100" b="1" dirty="0" smtClean="0"/>
              <a:t> </a:t>
            </a:r>
            <a:r>
              <a:rPr lang="en-US" sz="1200" b="1" dirty="0" smtClean="0"/>
              <a:t>O</a:t>
            </a:r>
            <a:r>
              <a:rPr lang="en-US" sz="100" b="1" dirty="0" smtClean="0"/>
              <a:t> </a:t>
            </a:r>
            <a:r>
              <a:rPr lang="en-US" sz="1200" b="1" dirty="0" smtClean="0"/>
              <a:t>D</a:t>
            </a:r>
            <a:r>
              <a:rPr lang="en-US" sz="100" b="1" dirty="0" smtClean="0"/>
              <a:t> </a:t>
            </a:r>
            <a:r>
              <a:rPr lang="en-US" sz="1200" b="1" dirty="0" smtClean="0"/>
              <a:t>C</a:t>
            </a:r>
            <a:r>
              <a:rPr lang="en-US" sz="1200" b="1" dirty="0"/>
              <a:t>, 2013.)</a:t>
            </a:r>
          </a:p>
        </p:txBody>
      </p:sp>
    </p:spTree>
    <p:extLst>
      <p:ext uri="{BB962C8B-B14F-4D97-AF65-F5344CB8AC3E}">
        <p14:creationId xmlns:p14="http://schemas.microsoft.com/office/powerpoint/2010/main" val="1612337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Eating, Nutrition, and </a:t>
            </a:r>
            <a:r>
              <a:rPr lang="en-US" dirty="0" smtClean="0"/>
              <a:t>Obesity</a:t>
            </a:r>
            <a:endParaRPr lang="en-US"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Most young adults know which foods are healthy, but ignore good nutritional practices</a:t>
            </a:r>
          </a:p>
          <a:p>
            <a:pPr>
              <a:buFont typeface="Arial" charset="0"/>
              <a:buChar char="•"/>
              <a:defRPr/>
            </a:pPr>
            <a:r>
              <a:rPr lang="en-US" dirty="0"/>
              <a:t>Physical growth begins to decline </a:t>
            </a:r>
          </a:p>
          <a:p>
            <a:pPr>
              <a:buFont typeface="Arial" charset="0"/>
              <a:buChar char="•"/>
              <a:defRPr/>
            </a:pPr>
            <a:r>
              <a:rPr lang="en-US" dirty="0"/>
              <a:t>Calorie reduction is necessary</a:t>
            </a:r>
          </a:p>
        </p:txBody>
      </p:sp>
    </p:spTree>
    <p:extLst>
      <p:ext uri="{BB962C8B-B14F-4D97-AF65-F5344CB8AC3E}">
        <p14:creationId xmlns:p14="http://schemas.microsoft.com/office/powerpoint/2010/main" val="1805080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13-3 Obesity on the Rise</a:t>
            </a:r>
            <a:endParaRPr lang="en-US" dirty="0"/>
          </a:p>
        </p:txBody>
      </p:sp>
      <p:pic>
        <p:nvPicPr>
          <p:cNvPr id="6" name="Picture 2" descr="A line graph represents the percent of obesity in the United States, from 19 60 to 19 62 and 20 11 to 20 12 in men and women. The vertical axis labeled Percent has values from 0 to 50 in increments of 10. The horizontal axis lists the years. Five lines are seen on the graph; corresponding to Overweight, Obesity, and Extreme Obesity. Approximate data is as follows. 19 60 to 19 62: Men. Overweight: 38; Obesity: 11; Extreme Obesity: 0. Women. Overweight: 25; Obesity: 16; Extreme Obesity: 2. 19 71 to 19 74: Men; Overweight: 42; Obesity: 12; Extreme Obesity: 0; Women; Overweight: 25; Obesity: 16; Extreme Obesity: 2. 19 76 to 19 80: Men; Overweight: 40; Obesity: 13; Extreme Obesity: 0; Women; Overweight: 25; Obesity: 16; Extreme Obesity: 3. 19 98 to 19 94: Men; Overweight: 40; Obesity: 20; Extreme Obesity: 2; Women; Overweight: 25; Obesity: 24; Extreme Obesity: 4. 19 99 to 2000: Men; Overweight: 39; Obesity: 28; Extreme Obesity: 4; Women; Overweight: 34; Obesity: 27; Extreme Obesity: 6. 2003 to 2004: Men; Overweight: 40; Obesity: 31; Extreme Obesity: 3; Women; Overweight: 35; Obesity: 27; Extreme Obesity: 7. 2007 to 2008: Men; Overweight: 40; Obesity: 34; Extreme Obesity: 5; Women; Overweight: 37; Obesity: 27; Extreme Obesity: 7. 20 11 to 20 12: Men; Overweight: 37; Obesity: 35; Extreme Obesity: 5; Women; Overweight: 36; Obesity: 30; Extreme Obesity: 9."/>
          <p:cNvPicPr>
            <a:picLocks noChangeAspect="1"/>
          </p:cNvPicPr>
          <p:nvPr/>
        </p:nvPicPr>
        <p:blipFill>
          <a:blip r:embed="rId3"/>
          <a:stretch>
            <a:fillRect/>
          </a:stretch>
        </p:blipFill>
        <p:spPr>
          <a:xfrm>
            <a:off x="1113320" y="1524272"/>
            <a:ext cx="6917361" cy="3592027"/>
          </a:xfrm>
          <a:prstGeom prst="rect">
            <a:avLst/>
          </a:prstGeom>
        </p:spPr>
      </p:pic>
      <p:sp>
        <p:nvSpPr>
          <p:cNvPr id="3" name="Text Placeholder 3"/>
          <p:cNvSpPr>
            <a:spLocks noGrp="1"/>
          </p:cNvSpPr>
          <p:nvPr>
            <p:ph type="body" idx="1"/>
          </p:nvPr>
        </p:nvSpPr>
        <p:spPr/>
        <p:txBody>
          <a:bodyPr/>
          <a:lstStyle/>
          <a:p>
            <a:r>
              <a:rPr lang="en-US" dirty="0"/>
              <a:t>The murder rate is far higher in the United States than in many other developed countries. What features of U.S. society contribute to this state of affairs? </a:t>
            </a:r>
          </a:p>
          <a:p>
            <a:r>
              <a:rPr lang="en-US" sz="1200" b="1" dirty="0"/>
              <a:t>(Source: Based on </a:t>
            </a:r>
            <a:r>
              <a:rPr lang="en-US" sz="1200" b="1" dirty="0" smtClean="0"/>
              <a:t>U</a:t>
            </a:r>
            <a:r>
              <a:rPr lang="en-US" sz="100" b="1" dirty="0" smtClean="0"/>
              <a:t> </a:t>
            </a:r>
            <a:r>
              <a:rPr lang="en-US" sz="1200" b="1" dirty="0" smtClean="0"/>
              <a:t>N</a:t>
            </a:r>
            <a:r>
              <a:rPr lang="en-US" sz="100" b="1" dirty="0" smtClean="0"/>
              <a:t> </a:t>
            </a:r>
            <a:r>
              <a:rPr lang="en-US" sz="1200" b="1" dirty="0" smtClean="0"/>
              <a:t>O</a:t>
            </a:r>
            <a:r>
              <a:rPr lang="en-US" sz="100" b="1" dirty="0" smtClean="0"/>
              <a:t> </a:t>
            </a:r>
            <a:r>
              <a:rPr lang="en-US" sz="1200" b="1" dirty="0" smtClean="0"/>
              <a:t>D</a:t>
            </a:r>
            <a:r>
              <a:rPr lang="en-US" sz="100" b="1" dirty="0" smtClean="0"/>
              <a:t> </a:t>
            </a:r>
            <a:r>
              <a:rPr lang="en-US" sz="1200" b="1" dirty="0" smtClean="0"/>
              <a:t>C</a:t>
            </a:r>
            <a:r>
              <a:rPr lang="en-US" sz="1200" b="1" dirty="0"/>
              <a:t>, 2013.)</a:t>
            </a:r>
          </a:p>
        </p:txBody>
      </p:sp>
    </p:spTree>
    <p:extLst>
      <p:ext uri="{BB962C8B-B14F-4D97-AF65-F5344CB8AC3E}">
        <p14:creationId xmlns:p14="http://schemas.microsoft.com/office/powerpoint/2010/main" val="4072345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13-4 First in Obesity</a:t>
            </a:r>
            <a:endParaRPr lang="en-US" dirty="0"/>
          </a:p>
        </p:txBody>
      </p:sp>
      <p:pic>
        <p:nvPicPr>
          <p:cNvPr id="5" name="Picture 2" descr="A bar graph details the average weight of adults around the world. The vertical axis labeled Weight in Pounds has values from 0 to 200 in increments of 50. The horizontal axis lists the countries. The bars represent the average weight per country. Africa: 135; Asia: 130; Europe: 155; Latin America and the Caribbean: 150; Oceania: 160; United States: 180; World overall, 1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187" y="1512592"/>
            <a:ext cx="6381750" cy="3662898"/>
          </a:xfrm>
          <a:prstGeom prst="rect">
            <a:avLst/>
          </a:prstGeom>
        </p:spPr>
      </p:pic>
      <p:sp>
        <p:nvSpPr>
          <p:cNvPr id="3" name="Text Placeholder 3"/>
          <p:cNvSpPr>
            <a:spLocks noGrp="1"/>
          </p:cNvSpPr>
          <p:nvPr>
            <p:ph type="body" idx="1"/>
          </p:nvPr>
        </p:nvSpPr>
        <p:spPr/>
        <p:txBody>
          <a:bodyPr/>
          <a:lstStyle/>
          <a:p>
            <a:r>
              <a:rPr lang="en-US" dirty="0"/>
              <a:t>Obesity is particularly prevalent in the United States. The world average weight for adults is 137 pounds; in the United States, the average is 180 (Walpole, 2012).</a:t>
            </a:r>
          </a:p>
        </p:txBody>
      </p:sp>
    </p:spTree>
    <p:extLst>
      <p:ext uri="{BB962C8B-B14F-4D97-AF65-F5344CB8AC3E}">
        <p14:creationId xmlns:p14="http://schemas.microsoft.com/office/powerpoint/2010/main" val="27221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Disabilities: </a:t>
            </a:r>
            <a:r>
              <a:rPr lang="en-US" dirty="0" smtClean="0"/>
              <a:t>Coping </a:t>
            </a:r>
            <a:r>
              <a:rPr lang="en-US" dirty="0"/>
              <a:t>with Physical Challenge</a:t>
            </a:r>
          </a:p>
        </p:txBody>
      </p:sp>
      <p:sp>
        <p:nvSpPr>
          <p:cNvPr id="3" name="Content Placeholder 2"/>
          <p:cNvSpPr>
            <a:spLocks noGrp="1"/>
          </p:cNvSpPr>
          <p:nvPr>
            <p:ph type="body" idx="1"/>
          </p:nvPr>
        </p:nvSpPr>
        <p:spPr/>
        <p:txBody>
          <a:bodyPr/>
          <a:lstStyle/>
          <a:p>
            <a:pPr eaLnBrk="1" hangingPunct="1"/>
            <a:r>
              <a:rPr lang="en-US" altLang="en-US" dirty="0"/>
              <a:t>Over 50 million Americans are physically challenged</a:t>
            </a:r>
          </a:p>
          <a:p>
            <a:pPr lvl="1" eaLnBrk="1" hangingPunct="1"/>
            <a:r>
              <a:rPr lang="en-US" altLang="en-US" dirty="0"/>
              <a:t>Fewer than 10 percent of people with major handicaps have finished high school</a:t>
            </a:r>
          </a:p>
          <a:p>
            <a:pPr eaLnBrk="1" hangingPunct="1"/>
            <a:r>
              <a:rPr lang="en-US" altLang="en-US" dirty="0"/>
              <a:t>Fewer than 25 percent of disabled men and 15 percent of disabled women work full time</a:t>
            </a:r>
          </a:p>
          <a:p>
            <a:pPr lvl="1" eaLnBrk="1" hangingPunct="1"/>
            <a:r>
              <a:rPr lang="en-US" altLang="en-US" dirty="0"/>
              <a:t>Adults with handicaps are often unemployed, or stuck in routine, low-paying jobs</a:t>
            </a:r>
          </a:p>
        </p:txBody>
      </p:sp>
    </p:spTree>
    <p:extLst>
      <p:ext uri="{BB962C8B-B14F-4D97-AF65-F5344CB8AC3E}">
        <p14:creationId xmlns:p14="http://schemas.microsoft.com/office/powerpoint/2010/main" val="3245334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Barriers to Fair Treatment: </a:t>
            </a:r>
            <a:r>
              <a:rPr lang="en-US" altLang="en-US" dirty="0" smtClean="0">
                <a:ea typeface="ＭＳ Ｐゴシック" panose="020B0600070205080204" pitchFamily="34" charset="-128"/>
              </a:rPr>
              <a:t>Physical </a:t>
            </a:r>
            <a:r>
              <a:rPr lang="en-US" altLang="en-US" dirty="0">
                <a:ea typeface="ＭＳ Ｐゴシック" panose="020B0600070205080204" pitchFamily="34" charset="-128"/>
              </a:rPr>
              <a:t>and Social</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t>Despite the Americans with Disabilities Act (1990), many older buildings are inaccessible to wheelchairs</a:t>
            </a:r>
          </a:p>
          <a:p>
            <a:pPr eaLnBrk="1" hangingPunct="1"/>
            <a:r>
              <a:rPr lang="en-US" altLang="en-US" dirty="0"/>
              <a:t>Prejudice and discrimination</a:t>
            </a:r>
          </a:p>
          <a:p>
            <a:pPr lvl="1" eaLnBrk="1" hangingPunct="1"/>
            <a:r>
              <a:rPr lang="en-US" altLang="en-US" dirty="0"/>
              <a:t>Pity, avoidance </a:t>
            </a:r>
          </a:p>
          <a:p>
            <a:pPr lvl="1" eaLnBrk="1" hangingPunct="1"/>
            <a:r>
              <a:rPr lang="en-US" altLang="en-US" dirty="0"/>
              <a:t>Treating adults as children</a:t>
            </a:r>
          </a:p>
          <a:p>
            <a:pPr lvl="1" eaLnBrk="1" hangingPunct="1"/>
            <a:r>
              <a:rPr lang="en-US" altLang="en-US" dirty="0"/>
              <a:t>Seeing the disabled person as a category rather than as an individual</a:t>
            </a:r>
          </a:p>
        </p:txBody>
      </p:sp>
    </p:spTree>
    <p:extLst>
      <p:ext uri="{BB962C8B-B14F-4D97-AF65-F5344CB8AC3E}">
        <p14:creationId xmlns:p14="http://schemas.microsoft.com/office/powerpoint/2010/main" val="3868921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Stress and Coping</a:t>
            </a:r>
            <a:endParaRPr lang="en-US" sz="2000" b="0" dirty="0"/>
          </a:p>
        </p:txBody>
      </p:sp>
      <p:sp>
        <p:nvSpPr>
          <p:cNvPr id="3" name="Content Placeholder 2"/>
          <p:cNvSpPr>
            <a:spLocks noGrp="1"/>
          </p:cNvSpPr>
          <p:nvPr>
            <p:ph type="body" idx="1"/>
          </p:nvPr>
        </p:nvSpPr>
        <p:spPr/>
        <p:txBody>
          <a:bodyPr/>
          <a:lstStyle/>
          <a:p>
            <a:pPr eaLnBrk="1" hangingPunct="1"/>
            <a:r>
              <a:rPr lang="en-US" altLang="en-US" b="1" dirty="0"/>
              <a:t>Stress</a:t>
            </a:r>
            <a:r>
              <a:rPr lang="en-US" altLang="en-US" dirty="0"/>
              <a:t>: Response to events that threaten or challenge an individual</a:t>
            </a:r>
          </a:p>
          <a:p>
            <a:pPr eaLnBrk="1" hangingPunct="1"/>
            <a:r>
              <a:rPr lang="en-US" altLang="en-US" dirty="0"/>
              <a:t>Both pleasant events and unpleasant events can be stressful</a:t>
            </a:r>
          </a:p>
          <a:p>
            <a:pPr eaLnBrk="1" hangingPunct="1"/>
            <a:r>
              <a:rPr lang="en-US" altLang="en-US" dirty="0"/>
              <a:t>Long-term, continuous exposure may result in a reduction of body’s ability to deal with stress</a:t>
            </a:r>
          </a:p>
        </p:txBody>
      </p:sp>
    </p:spTree>
    <p:extLst>
      <p:ext uri="{BB962C8B-B14F-4D97-AF65-F5344CB8AC3E}">
        <p14:creationId xmlns:p14="http://schemas.microsoft.com/office/powerpoint/2010/main" val="2918825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13-5 Steps in the Perception of Stress</a:t>
            </a:r>
            <a:endParaRPr lang="en-US" dirty="0"/>
          </a:p>
        </p:txBody>
      </p:sp>
      <p:pic>
        <p:nvPicPr>
          <p:cNvPr id="7" name="Picture 2" descr="A flowchart lists the various steps involved in perception of stress. They are summarized as follows. The perception of stress begins with a potential stressor, such as a lengthy reading list. This leads to a primary appraisal, such as how much time will it take to do the reading. Examine positive and negative consequences, and potential and experienced harm. If positive consequences and little or no harm, it is not a threat. Complete a secondary appraisal, such as what time is available to do the reading. Determine adequacy of resources and ability to cope. This leads to a perception of stress. If resources are adequate, and you have a good ability to cope, the threat is reduced, but stress can still exis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2259" y="1536522"/>
            <a:ext cx="5439483" cy="3589532"/>
          </a:xfrm>
          <a:prstGeom prst="rect">
            <a:avLst/>
          </a:prstGeom>
        </p:spPr>
      </p:pic>
      <p:sp>
        <p:nvSpPr>
          <p:cNvPr id="3" name="Text Placeholder 3"/>
          <p:cNvSpPr>
            <a:spLocks noGrp="1"/>
          </p:cNvSpPr>
          <p:nvPr>
            <p:ph type="body" idx="1"/>
          </p:nvPr>
        </p:nvSpPr>
        <p:spPr/>
        <p:txBody>
          <a:bodyPr/>
          <a:lstStyle/>
          <a:p>
            <a:r>
              <a:rPr lang="en-US" dirty="0"/>
              <a:t>The way we appraise a potential stressor determines whether we will experience stress. </a:t>
            </a:r>
          </a:p>
          <a:p>
            <a:r>
              <a:rPr lang="en-US" sz="1200" b="1" dirty="0"/>
              <a:t>(Source: Based on Kaplan, Sallis, &amp; Patterson, 1993.)</a:t>
            </a:r>
          </a:p>
        </p:txBody>
      </p:sp>
    </p:spTree>
    <p:extLst>
      <p:ext uri="{BB962C8B-B14F-4D97-AF65-F5344CB8AC3E}">
        <p14:creationId xmlns:p14="http://schemas.microsoft.com/office/powerpoint/2010/main" val="3397684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Origins of Stress</a:t>
            </a:r>
            <a:endParaRPr lang="en-US" sz="2000" b="0" dirty="0"/>
          </a:p>
        </p:txBody>
      </p:sp>
      <p:sp>
        <p:nvSpPr>
          <p:cNvPr id="3" name="Content Placeholder 2"/>
          <p:cNvSpPr>
            <a:spLocks noGrp="1"/>
          </p:cNvSpPr>
          <p:nvPr>
            <p:ph type="body" idx="1"/>
          </p:nvPr>
        </p:nvSpPr>
        <p:spPr/>
        <p:txBody>
          <a:bodyPr/>
          <a:lstStyle/>
          <a:p>
            <a:pPr eaLnBrk="1" hangingPunct="1"/>
            <a:r>
              <a:rPr lang="en-US" altLang="en-US" dirty="0">
                <a:solidFill>
                  <a:schemeClr val="tx1"/>
                </a:solidFill>
              </a:rPr>
              <a:t>Negative emotions</a:t>
            </a:r>
          </a:p>
          <a:p>
            <a:pPr eaLnBrk="1" hangingPunct="1"/>
            <a:r>
              <a:rPr lang="en-US" altLang="en-US" dirty="0">
                <a:solidFill>
                  <a:schemeClr val="tx1"/>
                </a:solidFill>
              </a:rPr>
              <a:t>Uncontrollable or unpredictable situations</a:t>
            </a:r>
          </a:p>
          <a:p>
            <a:pPr eaLnBrk="1" hangingPunct="1"/>
            <a:r>
              <a:rPr lang="en-US" altLang="en-US" dirty="0">
                <a:solidFill>
                  <a:schemeClr val="tx1"/>
                </a:solidFill>
              </a:rPr>
              <a:t>Ambiguous and confusing situations</a:t>
            </a:r>
          </a:p>
          <a:p>
            <a:pPr eaLnBrk="1" hangingPunct="1"/>
            <a:r>
              <a:rPr lang="en-US" altLang="en-US" dirty="0">
                <a:solidFill>
                  <a:schemeClr val="tx1"/>
                </a:solidFill>
              </a:rPr>
              <a:t>Simultaneous tasks demands</a:t>
            </a:r>
          </a:p>
        </p:txBody>
      </p:sp>
    </p:spTree>
    <p:extLst>
      <p:ext uri="{BB962C8B-B14F-4D97-AF65-F5344CB8AC3E}">
        <p14:creationId xmlns:p14="http://schemas.microsoft.com/office/powerpoint/2010/main" val="716393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Consequences of Stress</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Stress affects people in a number of ways</a:t>
            </a:r>
          </a:p>
          <a:p>
            <a:pPr>
              <a:defRPr/>
            </a:pPr>
            <a:r>
              <a:rPr lang="en-US" dirty="0"/>
              <a:t>Increase the risk of becoming ill</a:t>
            </a:r>
          </a:p>
          <a:p>
            <a:pPr>
              <a:defRPr/>
            </a:pPr>
            <a:r>
              <a:rPr lang="en-US" dirty="0"/>
              <a:t>Produce illness</a:t>
            </a:r>
          </a:p>
          <a:p>
            <a:pPr>
              <a:defRPr/>
            </a:pPr>
            <a:r>
              <a:rPr lang="en-US" dirty="0"/>
              <a:t>Increase the difficulty of recovering from illness</a:t>
            </a:r>
          </a:p>
          <a:p>
            <a:pPr>
              <a:defRPr/>
            </a:pPr>
            <a:r>
              <a:rPr lang="en-US" dirty="0"/>
              <a:t>Reduce the ability to cope with future stress</a:t>
            </a:r>
          </a:p>
        </p:txBody>
      </p:sp>
    </p:spTree>
    <p:extLst>
      <p:ext uri="{BB962C8B-B14F-4D97-AF65-F5344CB8AC3E}">
        <p14:creationId xmlns:p14="http://schemas.microsoft.com/office/powerpoint/2010/main" val="3216985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Coping with Stress</a:t>
            </a:r>
            <a:endParaRPr lang="en-US" sz="2000" b="0" dirty="0"/>
          </a:p>
        </p:txBody>
      </p:sp>
      <p:sp>
        <p:nvSpPr>
          <p:cNvPr id="3" name="Content Placeholder 2"/>
          <p:cNvSpPr>
            <a:spLocks noGrp="1"/>
          </p:cNvSpPr>
          <p:nvPr>
            <p:ph type="body" idx="1"/>
          </p:nvPr>
        </p:nvSpPr>
        <p:spPr/>
        <p:txBody>
          <a:bodyPr/>
          <a:lstStyle/>
          <a:p>
            <a:pPr lvl="0"/>
            <a:r>
              <a:rPr lang="en-US" dirty="0"/>
              <a:t>Problem-focused coping</a:t>
            </a:r>
          </a:p>
          <a:p>
            <a:pPr lvl="0"/>
            <a:r>
              <a:rPr lang="en-US" dirty="0"/>
              <a:t>Emotion-focused coping </a:t>
            </a:r>
          </a:p>
          <a:p>
            <a:pPr lvl="0"/>
            <a:r>
              <a:rPr lang="en-US" dirty="0"/>
              <a:t>Social support coping </a:t>
            </a:r>
          </a:p>
          <a:p>
            <a:pPr lvl="0"/>
            <a:r>
              <a:rPr lang="en-US" dirty="0"/>
              <a:t>Defensive coping</a:t>
            </a:r>
          </a:p>
        </p:txBody>
      </p:sp>
    </p:spTree>
    <p:extLst>
      <p:ext uri="{BB962C8B-B14F-4D97-AF65-F5344CB8AC3E}">
        <p14:creationId xmlns:p14="http://schemas.microsoft.com/office/powerpoint/2010/main" val="436383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Coping with Stress: General Guidelines</a:t>
            </a:r>
            <a:endParaRPr lang="en-US" sz="2000" b="0" dirty="0"/>
          </a:p>
        </p:txBody>
      </p:sp>
      <p:sp>
        <p:nvSpPr>
          <p:cNvPr id="3" name="Content Placeholder 2"/>
          <p:cNvSpPr>
            <a:spLocks noGrp="1"/>
          </p:cNvSpPr>
          <p:nvPr>
            <p:ph type="body" idx="1"/>
          </p:nvPr>
        </p:nvSpPr>
        <p:spPr/>
        <p:txBody>
          <a:bodyPr/>
          <a:lstStyle/>
          <a:p>
            <a:pPr lvl="0">
              <a:buSzPct val="119000"/>
              <a:buFont typeface="Arial" panose="020B0604020202020204" pitchFamily="34" charset="0"/>
              <a:buChar char="•"/>
            </a:pPr>
            <a:r>
              <a:rPr lang="en-US" dirty="0"/>
              <a:t>Seek control over the situation producing the stress</a:t>
            </a:r>
          </a:p>
          <a:p>
            <a:pPr lvl="0">
              <a:buSzPct val="119000"/>
              <a:buFont typeface="Arial" panose="020B0604020202020204" pitchFamily="34" charset="0"/>
              <a:buChar char="•"/>
            </a:pPr>
            <a:r>
              <a:rPr lang="en-US" dirty="0"/>
              <a:t>Redefine “threat” as “challenge” </a:t>
            </a:r>
          </a:p>
          <a:p>
            <a:pPr lvl="0">
              <a:buSzPct val="119000"/>
              <a:buFont typeface="Arial" panose="020B0604020202020204" pitchFamily="34" charset="0"/>
              <a:buChar char="•"/>
            </a:pPr>
            <a:r>
              <a:rPr lang="en-US" dirty="0"/>
              <a:t>Find social support</a:t>
            </a:r>
          </a:p>
          <a:p>
            <a:pPr lvl="0">
              <a:buSzPct val="119000"/>
              <a:buFont typeface="Arial" panose="020B0604020202020204" pitchFamily="34" charset="0"/>
              <a:buChar char="•"/>
            </a:pPr>
            <a:r>
              <a:rPr lang="en-US" dirty="0"/>
              <a:t>Use relaxation techniques</a:t>
            </a:r>
          </a:p>
          <a:p>
            <a:pPr lvl="0">
              <a:buSzPct val="119000"/>
              <a:buFont typeface="Arial" panose="020B0604020202020204" pitchFamily="34" charset="0"/>
              <a:buChar char="•"/>
            </a:pPr>
            <a:r>
              <a:rPr lang="en-US" dirty="0"/>
              <a:t>Try to maintain a healthy lifestyle</a:t>
            </a:r>
          </a:p>
          <a:p>
            <a:pPr lvl="0">
              <a:buSzPct val="119000"/>
              <a:buFont typeface="Arial" panose="020B0604020202020204" pitchFamily="34" charset="0"/>
              <a:buChar char="•"/>
            </a:pPr>
            <a:r>
              <a:rPr lang="en-US" dirty="0"/>
              <a:t>Remember - a life without any stress at all would be a dull one</a:t>
            </a:r>
          </a:p>
        </p:txBody>
      </p:sp>
    </p:spTree>
    <p:extLst>
      <p:ext uri="{BB962C8B-B14F-4D97-AF65-F5344CB8AC3E}">
        <p14:creationId xmlns:p14="http://schemas.microsoft.com/office/powerpoint/2010/main" val="156115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Hardiness, Resilience, and </a:t>
            </a:r>
            <a:r>
              <a:rPr lang="en-US" dirty="0" smtClean="0"/>
              <a:t>Coping</a:t>
            </a:r>
            <a:endParaRPr lang="en-US" sz="2000" b="0" dirty="0"/>
          </a:p>
        </p:txBody>
      </p:sp>
      <p:sp>
        <p:nvSpPr>
          <p:cNvPr id="3" name="Content Placeholder 2"/>
          <p:cNvSpPr>
            <a:spLocks noGrp="1"/>
          </p:cNvSpPr>
          <p:nvPr>
            <p:ph type="body" idx="1"/>
          </p:nvPr>
        </p:nvSpPr>
        <p:spPr/>
        <p:txBody>
          <a:bodyPr/>
          <a:lstStyle/>
          <a:p>
            <a:pPr lvl="0"/>
            <a:r>
              <a:rPr lang="en-US" dirty="0"/>
              <a:t>Hardiness </a:t>
            </a:r>
          </a:p>
          <a:p>
            <a:pPr lvl="1"/>
            <a:r>
              <a:rPr lang="en-US" dirty="0"/>
              <a:t>Personality characteristic associated with lower rate of stress-related illness</a:t>
            </a:r>
          </a:p>
          <a:p>
            <a:pPr lvl="0"/>
            <a:r>
              <a:rPr lang="en-US" dirty="0"/>
              <a:t>Resilience</a:t>
            </a:r>
          </a:p>
          <a:p>
            <a:pPr lvl="1"/>
            <a:r>
              <a:rPr lang="en-US" dirty="0"/>
              <a:t>Ability to withstand, overcome, and thrive following profound </a:t>
            </a:r>
            <a:r>
              <a:rPr lang="en-US" dirty="0" smtClean="0"/>
              <a:t>adversity</a:t>
            </a:r>
            <a:endParaRPr lang="en-US" dirty="0"/>
          </a:p>
        </p:txBody>
      </p:sp>
    </p:spTree>
    <p:extLst>
      <p:ext uri="{BB962C8B-B14F-4D97-AF65-F5344CB8AC3E}">
        <p14:creationId xmlns:p14="http://schemas.microsoft.com/office/powerpoint/2010/main" val="890448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Cognitive Development</a:t>
            </a:r>
            <a:endParaRPr lang="en-US" sz="2000" b="0" dirty="0"/>
          </a:p>
        </p:txBody>
      </p:sp>
      <p:sp>
        <p:nvSpPr>
          <p:cNvPr id="3" name="Content Placeholder 2"/>
          <p:cNvSpPr>
            <a:spLocks noGrp="1"/>
          </p:cNvSpPr>
          <p:nvPr>
            <p:ph type="body" idx="1"/>
          </p:nvPr>
        </p:nvSpPr>
        <p:spPr/>
        <p:txBody>
          <a:bodyPr/>
          <a:lstStyle/>
          <a:p>
            <a:pPr marL="432" indent="0">
              <a:buNone/>
              <a:defRPr/>
            </a:pPr>
            <a:r>
              <a:rPr lang="en-US" altLang="en-US" b="1" dirty="0">
                <a:solidFill>
                  <a:schemeClr val="tx2"/>
                </a:solidFill>
              </a:rPr>
              <a:t>13.5 </a:t>
            </a:r>
            <a:r>
              <a:rPr lang="en-US" altLang="en-US" dirty="0">
                <a:solidFill>
                  <a:schemeClr val="tx1"/>
                </a:solidFill>
              </a:rPr>
              <a:t>Describe how cognitive development continues in young adulthood.</a:t>
            </a:r>
          </a:p>
          <a:p>
            <a:pPr marL="432" indent="0">
              <a:buNone/>
              <a:defRPr/>
            </a:pPr>
            <a:r>
              <a:rPr lang="en-US" altLang="en-US" b="1" dirty="0">
                <a:solidFill>
                  <a:schemeClr val="tx2"/>
                </a:solidFill>
              </a:rPr>
              <a:t>13.6 </a:t>
            </a:r>
            <a:r>
              <a:rPr lang="en-US" altLang="en-US" dirty="0">
                <a:solidFill>
                  <a:schemeClr val="tx1"/>
                </a:solidFill>
              </a:rPr>
              <a:t>Compare and contrast Perry’s and Schaie’s approaches to cognitive development in young adulthood.</a:t>
            </a:r>
          </a:p>
          <a:p>
            <a:pPr marL="432" indent="0">
              <a:buNone/>
              <a:defRPr/>
            </a:pPr>
            <a:r>
              <a:rPr lang="en-US" altLang="en-US" b="1" dirty="0">
                <a:solidFill>
                  <a:schemeClr val="tx2"/>
                </a:solidFill>
              </a:rPr>
              <a:t>13.7 </a:t>
            </a:r>
            <a:r>
              <a:rPr lang="en-US" altLang="en-US" dirty="0">
                <a:solidFill>
                  <a:schemeClr val="tx1"/>
                </a:solidFill>
              </a:rPr>
              <a:t>Explain how intelligence is defined today and how life events cause cognitive growth in young adults.</a:t>
            </a:r>
          </a:p>
        </p:txBody>
      </p:sp>
    </p:spTree>
    <p:extLst>
      <p:ext uri="{BB962C8B-B14F-4D97-AF65-F5344CB8AC3E}">
        <p14:creationId xmlns:p14="http://schemas.microsoft.com/office/powerpoint/2010/main" val="3281157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Growth in Early Adulthood: Postformal Thought</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sz="2200" b="1" dirty="0"/>
              <a:t>Moving Beyond Piaget</a:t>
            </a:r>
          </a:p>
          <a:p>
            <a:pPr>
              <a:buFont typeface="Arial" charset="0"/>
              <a:buChar char="•"/>
              <a:defRPr/>
            </a:pPr>
            <a:r>
              <a:rPr lang="en-US" sz="2200" dirty="0"/>
              <a:t>Adult predicaments are sometimes solved by relativistic thinking rather than pure logic</a:t>
            </a:r>
          </a:p>
          <a:p>
            <a:pPr>
              <a:buFont typeface="Arial" charset="0"/>
              <a:buChar char="•"/>
              <a:defRPr/>
            </a:pPr>
            <a:r>
              <a:rPr lang="en-US" sz="2200" dirty="0"/>
              <a:t>Postformal thought acknowledges that the world sometimes lacks purely right and wrong solutions, so adults must draw upon prior experiences to solve problems</a:t>
            </a:r>
          </a:p>
          <a:p>
            <a:pPr>
              <a:buFont typeface="Arial" charset="0"/>
              <a:buChar char="•"/>
              <a:defRPr/>
            </a:pPr>
            <a:r>
              <a:rPr lang="en-US" sz="2200" dirty="0"/>
              <a:t>Postformal thought encompasses dialectical thinking</a:t>
            </a:r>
          </a:p>
          <a:p>
            <a:pPr>
              <a:buFont typeface="Arial" charset="0"/>
              <a:buChar char="•"/>
              <a:defRPr/>
            </a:pPr>
            <a:r>
              <a:rPr lang="en-US" sz="2200" dirty="0"/>
              <a:t>Facilitates shifting back and forth between an abstract, ideal solution, and real-world constraints that might prevent the solution from being successfully implemented</a:t>
            </a:r>
          </a:p>
        </p:txBody>
      </p:sp>
    </p:spTree>
    <p:extLst>
      <p:ext uri="{BB962C8B-B14F-4D97-AF65-F5344CB8AC3E}">
        <p14:creationId xmlns:p14="http://schemas.microsoft.com/office/powerpoint/2010/main" val="422922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Approaches to Postformal Thinking</a:t>
            </a:r>
            <a:endParaRPr lang="en-US" sz="2000" b="0" dirty="0"/>
          </a:p>
        </p:txBody>
      </p:sp>
      <p:sp>
        <p:nvSpPr>
          <p:cNvPr id="3" name="Content Placeholder 2"/>
          <p:cNvSpPr>
            <a:spLocks noGrp="1"/>
          </p:cNvSpPr>
          <p:nvPr>
            <p:ph type="body" idx="1"/>
          </p:nvPr>
        </p:nvSpPr>
        <p:spPr/>
        <p:txBody>
          <a:bodyPr/>
          <a:lstStyle/>
          <a:p>
            <a:pPr marL="0" indent="0">
              <a:buNone/>
            </a:pPr>
            <a:r>
              <a:rPr lang="en-US" altLang="en-US" b="1" dirty="0"/>
              <a:t>Relativistic Thinking</a:t>
            </a:r>
          </a:p>
          <a:p>
            <a:r>
              <a:rPr lang="en-US" altLang="en-US" dirty="0"/>
              <a:t>Harvard college students’ thinking changed from dualistic to relativistic during college years</a:t>
            </a:r>
          </a:p>
          <a:p>
            <a:r>
              <a:rPr lang="en-US" altLang="en-US" dirty="0"/>
              <a:t>Rather than seeing the world as having absolute standards and values, they indicated that different societies, cultures, and individuals could have different standards and values, and all of them could be equally valid</a:t>
            </a:r>
          </a:p>
        </p:txBody>
      </p:sp>
    </p:spTree>
    <p:extLst>
      <p:ext uri="{BB962C8B-B14F-4D97-AF65-F5344CB8AC3E}">
        <p14:creationId xmlns:p14="http://schemas.microsoft.com/office/powerpoint/2010/main" val="3253347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Schaie’s Stages of Development</a:t>
            </a:r>
            <a:endParaRPr lang="en-US" sz="2000" b="0" dirty="0"/>
          </a:p>
        </p:txBody>
      </p:sp>
      <p:sp>
        <p:nvSpPr>
          <p:cNvPr id="3" name="Content Placeholder 2"/>
          <p:cNvSpPr>
            <a:spLocks noGrp="1"/>
          </p:cNvSpPr>
          <p:nvPr>
            <p:ph type="body" idx="1"/>
          </p:nvPr>
        </p:nvSpPr>
        <p:spPr/>
        <p:txBody>
          <a:bodyPr/>
          <a:lstStyle/>
          <a:p>
            <a:pPr lvl="0"/>
            <a:r>
              <a:rPr lang="en-US" dirty="0">
                <a:solidFill>
                  <a:schemeClr val="tx1"/>
                </a:solidFill>
              </a:rPr>
              <a:t>Acquisitive stage</a:t>
            </a:r>
          </a:p>
          <a:p>
            <a:pPr lvl="0"/>
            <a:r>
              <a:rPr lang="en-US" dirty="0">
                <a:solidFill>
                  <a:schemeClr val="tx1"/>
                </a:solidFill>
              </a:rPr>
              <a:t>Achieving stage</a:t>
            </a:r>
          </a:p>
          <a:p>
            <a:pPr lvl="0"/>
            <a:r>
              <a:rPr lang="en-US" dirty="0">
                <a:solidFill>
                  <a:schemeClr val="tx1"/>
                </a:solidFill>
              </a:rPr>
              <a:t>Responsible stage</a:t>
            </a:r>
          </a:p>
          <a:p>
            <a:pPr lvl="0"/>
            <a:r>
              <a:rPr lang="en-US" dirty="0">
                <a:solidFill>
                  <a:schemeClr val="tx1"/>
                </a:solidFill>
              </a:rPr>
              <a:t>Executive stage</a:t>
            </a:r>
          </a:p>
          <a:p>
            <a:pPr lvl="0"/>
            <a:r>
              <a:rPr lang="en-US" dirty="0">
                <a:solidFill>
                  <a:schemeClr val="tx1"/>
                </a:solidFill>
              </a:rPr>
              <a:t>Reintegrative stage</a:t>
            </a:r>
          </a:p>
        </p:txBody>
      </p:sp>
    </p:spTree>
    <p:extLst>
      <p:ext uri="{BB962C8B-B14F-4D97-AF65-F5344CB8AC3E}">
        <p14:creationId xmlns:p14="http://schemas.microsoft.com/office/powerpoint/2010/main" val="3532888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13-6 Schaie’s Stages of Adult Development</a:t>
            </a:r>
            <a:endParaRPr lang="en-US" dirty="0"/>
          </a:p>
        </p:txBody>
      </p:sp>
      <p:pic>
        <p:nvPicPr>
          <p:cNvPr id="7" name="Picture 2" descr="A flowchart depicts Schaie’s Stages of Adult Development. The Acquisitive Stage is during Childhood and Adolescence. The Achieving Stage is during Young Adulthood. The Executive and Responsible Stages are during Middle Adulthood. The Reintegrative Stage is during Late Adulthoo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353" y="1662122"/>
            <a:ext cx="7568045" cy="3363575"/>
          </a:xfrm>
          <a:prstGeom prst="rect">
            <a:avLst/>
          </a:prstGeom>
        </p:spPr>
      </p:pic>
      <p:sp>
        <p:nvSpPr>
          <p:cNvPr id="3" name="Text Placeholder 3"/>
          <p:cNvSpPr>
            <a:spLocks noGrp="1"/>
          </p:cNvSpPr>
          <p:nvPr>
            <p:ph type="body" idx="1"/>
          </p:nvPr>
        </p:nvSpPr>
        <p:spPr/>
        <p:txBody>
          <a:bodyPr/>
          <a:lstStyle/>
          <a:p>
            <a:r>
              <a:rPr lang="en-US" sz="1200" b="1" dirty="0">
                <a:solidFill>
                  <a:schemeClr val="tx1"/>
                </a:solidFill>
              </a:rPr>
              <a:t>(Source: Based on </a:t>
            </a:r>
            <a:r>
              <a:rPr lang="en-US" sz="1200" b="1" dirty="0" err="1">
                <a:solidFill>
                  <a:schemeClr val="tx1"/>
                </a:solidFill>
              </a:rPr>
              <a:t>Schaie</a:t>
            </a:r>
            <a:r>
              <a:rPr lang="en-US" sz="1200" b="1" dirty="0">
                <a:solidFill>
                  <a:schemeClr val="tx1"/>
                </a:solidFill>
              </a:rPr>
              <a:t>, 1977–1978.)</a:t>
            </a:r>
          </a:p>
        </p:txBody>
      </p:sp>
    </p:spTree>
    <p:extLst>
      <p:ext uri="{BB962C8B-B14F-4D97-AF65-F5344CB8AC3E}">
        <p14:creationId xmlns:p14="http://schemas.microsoft.com/office/powerpoint/2010/main" val="1808740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Intelligence: </a:t>
            </a:r>
            <a:r>
              <a:rPr lang="en-US" dirty="0" smtClean="0"/>
              <a:t>What </a:t>
            </a:r>
            <a:r>
              <a:rPr lang="en-US" dirty="0"/>
              <a:t>Matters in Early Adulthood?</a:t>
            </a:r>
            <a:endParaRPr lang="en-US" sz="2000" b="0" dirty="0"/>
          </a:p>
        </p:txBody>
      </p:sp>
      <p:sp>
        <p:nvSpPr>
          <p:cNvPr id="3" name="Content Placeholder 2"/>
          <p:cNvSpPr>
            <a:spLocks noGrp="1"/>
          </p:cNvSpPr>
          <p:nvPr>
            <p:ph type="body" idx="1"/>
          </p:nvPr>
        </p:nvSpPr>
        <p:spPr/>
        <p:txBody>
          <a:bodyPr/>
          <a:lstStyle/>
          <a:p>
            <a:pPr marL="0" indent="0" eaLnBrk="1" hangingPunct="1">
              <a:buNone/>
              <a:defRPr/>
            </a:pPr>
            <a:r>
              <a:rPr lang="en-US" dirty="0"/>
              <a:t>Triarchic theory of intelligence</a:t>
            </a:r>
          </a:p>
          <a:p>
            <a:pPr marL="800100" lvl="1" indent="-342900">
              <a:buFont typeface="Arial" panose="020B0604020202020204" pitchFamily="34" charset="0"/>
              <a:buChar char="–"/>
              <a:defRPr/>
            </a:pPr>
            <a:r>
              <a:rPr lang="en-US" dirty="0"/>
              <a:t>Intelligence is made up of three facets:</a:t>
            </a:r>
          </a:p>
          <a:p>
            <a:pPr lvl="2" eaLnBrk="1" hangingPunct="1">
              <a:buFont typeface="Wingdings" panose="05000000000000000000" pitchFamily="2" charset="2"/>
              <a:buChar char="§"/>
              <a:defRPr/>
            </a:pPr>
            <a:r>
              <a:rPr lang="en-US" dirty="0"/>
              <a:t>Componential</a:t>
            </a:r>
          </a:p>
          <a:p>
            <a:pPr lvl="2" eaLnBrk="1" hangingPunct="1">
              <a:buFont typeface="Wingdings" panose="05000000000000000000" pitchFamily="2" charset="2"/>
              <a:buChar char="§"/>
              <a:defRPr/>
            </a:pPr>
            <a:r>
              <a:rPr lang="en-US" dirty="0"/>
              <a:t>Experiential</a:t>
            </a:r>
          </a:p>
          <a:p>
            <a:pPr lvl="2" eaLnBrk="1" hangingPunct="1">
              <a:buFont typeface="Wingdings" panose="05000000000000000000" pitchFamily="2" charset="2"/>
              <a:buChar char="§"/>
              <a:defRPr/>
            </a:pPr>
            <a:r>
              <a:rPr lang="en-US" dirty="0" smtClean="0"/>
              <a:t>Contextual</a:t>
            </a:r>
            <a:endParaRPr lang="en-US" dirty="0"/>
          </a:p>
        </p:txBody>
      </p:sp>
    </p:spTree>
    <p:extLst>
      <p:ext uri="{BB962C8B-B14F-4D97-AF65-F5344CB8AC3E}">
        <p14:creationId xmlns:p14="http://schemas.microsoft.com/office/powerpoint/2010/main" val="3570778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799"/>
          </a:xfrm>
        </p:spPr>
        <p:txBody>
          <a:bodyPr/>
          <a:lstStyle/>
          <a:p>
            <a:r>
              <a:rPr lang="en-US" altLang="en-US" dirty="0">
                <a:ea typeface="ＭＳ Ｐゴシック" panose="020B0600070205080204" pitchFamily="34" charset="-128"/>
              </a:rPr>
              <a:t>Figure 13-7 Sternberg’s Triarchic Theory of Intelligence</a:t>
            </a:r>
            <a:endParaRPr lang="en-US" dirty="0"/>
          </a:p>
        </p:txBody>
      </p:sp>
      <p:pic>
        <p:nvPicPr>
          <p:cNvPr id="7" name="Picture 2" descr="A graphical illustration shows Sternberg’s Triarchic Theory of Intelligence. It consists of three boxes interconnected by a triangle. They read as follows. Componential Aspect of Intelligence, Analysis of data to solve problem, using previously learned information. Contextual Aspect of Intelligence, how intelligence is used to face real-world demands; practical intelligence. Experiential Aspect of Intelligence, how prior experiences are used in problem solving; ability to cope with new situa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6312" y="1543190"/>
            <a:ext cx="5011376" cy="362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a:xfrm>
            <a:off x="457200" y="5368160"/>
            <a:ext cx="8229600" cy="916856"/>
          </a:xfrm>
        </p:spPr>
        <p:txBody>
          <a:bodyPr/>
          <a:lstStyle/>
          <a:p>
            <a:r>
              <a:rPr lang="en-US" sz="1200" b="1" dirty="0"/>
              <a:t>(Source: Based on Sternberg, 1985, 1991.)</a:t>
            </a:r>
          </a:p>
        </p:txBody>
      </p:sp>
    </p:spTree>
    <p:extLst>
      <p:ext uri="{BB962C8B-B14F-4D97-AF65-F5344CB8AC3E}">
        <p14:creationId xmlns:p14="http://schemas.microsoft.com/office/powerpoint/2010/main" val="1639868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and Emotional Intelligence</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Traditional </a:t>
            </a:r>
            <a:r>
              <a:rPr lang="en-US" b="1" dirty="0" smtClean="0"/>
              <a:t>I</a:t>
            </a:r>
            <a:r>
              <a:rPr lang="en-US" sz="100" b="1" dirty="0" smtClean="0"/>
              <a:t> </a:t>
            </a:r>
            <a:r>
              <a:rPr lang="en-US" b="1" dirty="0" smtClean="0"/>
              <a:t>Q </a:t>
            </a:r>
            <a:r>
              <a:rPr lang="en-US" b="1" dirty="0"/>
              <a:t>scores</a:t>
            </a:r>
          </a:p>
          <a:p>
            <a:pPr>
              <a:buFont typeface="Arial" charset="0"/>
              <a:buChar char="•"/>
              <a:defRPr/>
            </a:pPr>
            <a:r>
              <a:rPr lang="en-US" dirty="0" smtClean="0"/>
              <a:t>I</a:t>
            </a:r>
            <a:r>
              <a:rPr lang="en-US" sz="100" dirty="0" smtClean="0"/>
              <a:t> </a:t>
            </a:r>
            <a:r>
              <a:rPr lang="en-US" dirty="0" smtClean="0"/>
              <a:t>Q </a:t>
            </a:r>
            <a:r>
              <a:rPr lang="en-US" dirty="0"/>
              <a:t>score that most traditional tests produce relates quite well to academic success</a:t>
            </a:r>
          </a:p>
          <a:p>
            <a:pPr>
              <a:buFont typeface="Arial" charset="0"/>
              <a:buChar char="•"/>
              <a:defRPr/>
            </a:pPr>
            <a:r>
              <a:rPr lang="en-US" dirty="0" smtClean="0"/>
              <a:t>I</a:t>
            </a:r>
            <a:r>
              <a:rPr lang="en-US" sz="100" dirty="0" smtClean="0"/>
              <a:t> </a:t>
            </a:r>
            <a:r>
              <a:rPr lang="en-US" dirty="0" smtClean="0"/>
              <a:t>Q </a:t>
            </a:r>
            <a:r>
              <a:rPr lang="en-US" dirty="0"/>
              <a:t>seems to be unrelated to other types of achievement, such as career success</a:t>
            </a:r>
          </a:p>
          <a:p>
            <a:pPr marL="0" indent="0" eaLnBrk="1" hangingPunct="1">
              <a:buFont typeface="Arial" charset="0"/>
              <a:buNone/>
              <a:defRPr/>
            </a:pPr>
            <a:r>
              <a:rPr lang="en-US" b="1" dirty="0"/>
              <a:t>Success in a career necessitates other types of intelligence</a:t>
            </a:r>
          </a:p>
          <a:p>
            <a:pPr>
              <a:buFont typeface="Arial" charset="0"/>
              <a:buChar char="•"/>
              <a:defRPr/>
            </a:pPr>
            <a:r>
              <a:rPr lang="en-US" dirty="0"/>
              <a:t>Practical intelligence</a:t>
            </a:r>
          </a:p>
          <a:p>
            <a:pPr>
              <a:buFont typeface="Arial" charset="0"/>
              <a:buChar char="•"/>
              <a:defRPr/>
            </a:pPr>
            <a:r>
              <a:rPr lang="en-US" dirty="0"/>
              <a:t>Emotional intelligence</a:t>
            </a:r>
          </a:p>
        </p:txBody>
      </p:sp>
    </p:spTree>
    <p:extLst>
      <p:ext uri="{BB962C8B-B14F-4D97-AF65-F5344CB8AC3E}">
        <p14:creationId xmlns:p14="http://schemas.microsoft.com/office/powerpoint/2010/main" val="117713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Life Events and Cognitive Development</a:t>
            </a:r>
            <a:endParaRPr lang="en-US" sz="2000"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Major life events may inspire cognitive growth </a:t>
            </a:r>
          </a:p>
          <a:p>
            <a:pPr>
              <a:buFont typeface="Arial" charset="0"/>
              <a:buChar char="•"/>
              <a:defRPr/>
            </a:pPr>
            <a:r>
              <a:rPr lang="en-US" dirty="0"/>
              <a:t>Think about the world in novel, more complex, sophisticated, and often less rigid ways</a:t>
            </a:r>
          </a:p>
          <a:p>
            <a:pPr>
              <a:buFont typeface="Arial" charset="0"/>
              <a:buChar char="•"/>
              <a:defRPr/>
            </a:pPr>
            <a:r>
              <a:rPr lang="en-US" dirty="0"/>
              <a:t>Apply postformal thought</a:t>
            </a:r>
          </a:p>
        </p:txBody>
      </p:sp>
    </p:spTree>
    <p:extLst>
      <p:ext uri="{BB962C8B-B14F-4D97-AF65-F5344CB8AC3E}">
        <p14:creationId xmlns:p14="http://schemas.microsoft.com/office/powerpoint/2010/main" val="4779712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College: Pursuing Higher Education</a:t>
            </a:r>
            <a:endParaRPr lang="en-US" sz="2000" b="0" dirty="0"/>
          </a:p>
        </p:txBody>
      </p:sp>
      <p:sp>
        <p:nvSpPr>
          <p:cNvPr id="3" name="Content Placeholder 2"/>
          <p:cNvSpPr>
            <a:spLocks noGrp="1"/>
          </p:cNvSpPr>
          <p:nvPr>
            <p:ph type="body" idx="1"/>
          </p:nvPr>
        </p:nvSpPr>
        <p:spPr/>
        <p:txBody>
          <a:bodyPr/>
          <a:lstStyle/>
          <a:p>
            <a:pPr marL="432" indent="0">
              <a:buNone/>
              <a:defRPr/>
            </a:pPr>
            <a:r>
              <a:rPr lang="en-US" altLang="en-US" b="1" dirty="0">
                <a:solidFill>
                  <a:schemeClr val="tx2"/>
                </a:solidFill>
              </a:rPr>
              <a:t>13.8 </a:t>
            </a:r>
            <a:r>
              <a:rPr lang="en-US" altLang="en-US" dirty="0">
                <a:solidFill>
                  <a:schemeClr val="tx1"/>
                </a:solidFill>
              </a:rPr>
              <a:t>Describe who attends college today and how the college population is changing.</a:t>
            </a:r>
          </a:p>
          <a:p>
            <a:pPr marL="432" indent="0">
              <a:buNone/>
              <a:defRPr/>
            </a:pPr>
            <a:r>
              <a:rPr lang="en-US" altLang="en-US" b="1" dirty="0">
                <a:solidFill>
                  <a:schemeClr val="tx2"/>
                </a:solidFill>
              </a:rPr>
              <a:t>13.9 </a:t>
            </a:r>
            <a:r>
              <a:rPr lang="en-US" altLang="en-US" dirty="0">
                <a:solidFill>
                  <a:schemeClr val="tx1"/>
                </a:solidFill>
              </a:rPr>
              <a:t>Summarize the difficulties students face as they enter college.</a:t>
            </a:r>
          </a:p>
          <a:p>
            <a:pPr marL="432" indent="0">
              <a:buNone/>
              <a:defRPr/>
            </a:pPr>
            <a:r>
              <a:rPr lang="en-US" altLang="en-US" b="1" dirty="0">
                <a:solidFill>
                  <a:schemeClr val="tx2"/>
                </a:solidFill>
              </a:rPr>
              <a:t>13.10 </a:t>
            </a:r>
            <a:r>
              <a:rPr lang="en-US" altLang="en-US" dirty="0">
                <a:solidFill>
                  <a:schemeClr val="tx1"/>
                </a:solidFill>
              </a:rPr>
              <a:t>Describe how gender effects the treatment of college students gender differences in college enrollment and academic performance.</a:t>
            </a:r>
          </a:p>
          <a:p>
            <a:pPr marL="432" indent="0">
              <a:buNone/>
              <a:defRPr/>
            </a:pPr>
            <a:r>
              <a:rPr lang="en-US" altLang="en-US" b="1" dirty="0">
                <a:solidFill>
                  <a:schemeClr val="tx2"/>
                </a:solidFill>
              </a:rPr>
              <a:t>13.11 </a:t>
            </a:r>
            <a:r>
              <a:rPr lang="en-US" altLang="en-US" dirty="0">
                <a:solidFill>
                  <a:schemeClr val="tx1"/>
                </a:solidFill>
              </a:rPr>
              <a:t>Summarize why students drop out of college.</a:t>
            </a:r>
          </a:p>
        </p:txBody>
      </p:sp>
    </p:spTree>
    <p:extLst>
      <p:ext uri="{BB962C8B-B14F-4D97-AF65-F5344CB8AC3E}">
        <p14:creationId xmlns:p14="http://schemas.microsoft.com/office/powerpoint/2010/main" val="2730637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Demographics of Higher Education</a:t>
            </a:r>
            <a:endParaRPr lang="en-US" sz="2000" b="0" dirty="0"/>
          </a:p>
        </p:txBody>
      </p:sp>
      <p:sp>
        <p:nvSpPr>
          <p:cNvPr id="3" name="Content Placeholder 2"/>
          <p:cNvSpPr>
            <a:spLocks noGrp="1"/>
          </p:cNvSpPr>
          <p:nvPr>
            <p:ph type="body" idx="1"/>
          </p:nvPr>
        </p:nvSpPr>
        <p:spPr/>
        <p:txBody>
          <a:bodyPr/>
          <a:lstStyle/>
          <a:p>
            <a:r>
              <a:rPr lang="en-US" altLang="en-US" dirty="0"/>
              <a:t>About 58% of the college population in the </a:t>
            </a:r>
            <a:r>
              <a:rPr lang="en-US" altLang="en-US" dirty="0" smtClean="0"/>
              <a:t>U</a:t>
            </a:r>
            <a:r>
              <a:rPr lang="en-US" altLang="en-US" sz="100" dirty="0" smtClean="0"/>
              <a:t> </a:t>
            </a:r>
            <a:r>
              <a:rPr lang="en-US" altLang="en-US" dirty="0" smtClean="0"/>
              <a:t>S </a:t>
            </a:r>
            <a:r>
              <a:rPr lang="en-US" altLang="en-US" dirty="0"/>
              <a:t>is white</a:t>
            </a:r>
          </a:p>
          <a:p>
            <a:pPr marL="738188" indent="-283464">
              <a:spcBef>
                <a:spcPts val="600"/>
              </a:spcBef>
              <a:buFont typeface="Arial" panose="020B0604020202020204" pitchFamily="34" charset="0"/>
              <a:buChar char="–"/>
            </a:pPr>
            <a:r>
              <a:rPr lang="en-US" altLang="en-US" dirty="0"/>
              <a:t>19% Hispanic</a:t>
            </a:r>
          </a:p>
          <a:p>
            <a:pPr marL="738188" indent="-283464">
              <a:spcBef>
                <a:spcPts val="600"/>
              </a:spcBef>
              <a:buFont typeface="Arial" panose="020B0604020202020204" pitchFamily="34" charset="0"/>
              <a:buChar char="–"/>
            </a:pPr>
            <a:r>
              <a:rPr lang="en-US" altLang="en-US" dirty="0"/>
              <a:t>14% African American</a:t>
            </a:r>
          </a:p>
          <a:p>
            <a:pPr marL="738188" indent="-283464">
              <a:spcBef>
                <a:spcPts val="600"/>
              </a:spcBef>
              <a:buFont typeface="Arial" panose="020B0604020202020204" pitchFamily="34" charset="0"/>
              <a:buChar char="–"/>
            </a:pPr>
            <a:r>
              <a:rPr lang="en-US" altLang="en-US" dirty="0"/>
              <a:t>7% Asian</a:t>
            </a:r>
          </a:p>
          <a:p>
            <a:r>
              <a:rPr lang="en-US" altLang="en-US" dirty="0"/>
              <a:t>Only about 40 percent of those who start, graduate from college in 4 years</a:t>
            </a:r>
          </a:p>
          <a:p>
            <a:r>
              <a:rPr lang="en-US" altLang="en-US" dirty="0"/>
              <a:t>Influenced by race and gender variables</a:t>
            </a:r>
          </a:p>
        </p:txBody>
      </p:sp>
    </p:spTree>
    <p:extLst>
      <p:ext uri="{BB962C8B-B14F-4D97-AF65-F5344CB8AC3E}">
        <p14:creationId xmlns:p14="http://schemas.microsoft.com/office/powerpoint/2010/main" val="34216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66799"/>
          </a:xfrm>
        </p:spPr>
        <p:txBody>
          <a:bodyPr/>
          <a:lstStyle/>
          <a:p>
            <a:r>
              <a:rPr lang="en-US" altLang="en-US" dirty="0">
                <a:ea typeface="ＭＳ Ｐゴシック" panose="020B0600070205080204" pitchFamily="34" charset="-128"/>
              </a:rPr>
              <a:t>Figure 13-10 Education and Economic Security</a:t>
            </a:r>
            <a:endParaRPr lang="en-US" dirty="0"/>
          </a:p>
        </p:txBody>
      </p:sp>
      <p:pic>
        <p:nvPicPr>
          <p:cNvPr id="7" name="Picture 2" descr="Two bar graphs depict the relation between education and economic security across various degrees. The first graph labeled Unemployment Rate in 2011 shows Average of 7.6%. The data are as follows: Doctoral Degree: 2.5%; Professional Degree: 2.4%; Master’s Degree: 3.6%; Bachelor’s Degree: 4.9%; Associate Degree: 6.8%; Some College, No Degree: 8.7%; High School Diploma: 9.4%; Less than High School Diploma: 14.1%. The second graph labeled Median Weekly Earnings in 20 11, in dollars, shows an average of $797. The data are as given below: Doctoral Degree: $1,551; Professional Degree: $1,665; Master’s Degree: $1,263; Bachelor’s Degree: $1,053; Associate Degree: $768; Some College, No Degree: $719; High School Diploma: $638; Less than High School Diploma: $451."/>
          <p:cNvPicPr>
            <a:picLocks noChangeAspect="1"/>
          </p:cNvPicPr>
          <p:nvPr/>
        </p:nvPicPr>
        <p:blipFill>
          <a:blip r:embed="rId3"/>
          <a:stretch>
            <a:fillRect/>
          </a:stretch>
        </p:blipFill>
        <p:spPr>
          <a:xfrm>
            <a:off x="354806" y="1625141"/>
            <a:ext cx="8434388" cy="3413277"/>
          </a:xfrm>
          <a:prstGeom prst="rect">
            <a:avLst/>
          </a:prstGeom>
        </p:spPr>
      </p:pic>
      <p:sp>
        <p:nvSpPr>
          <p:cNvPr id="3" name="Text Placeholder 3"/>
          <p:cNvSpPr>
            <a:spLocks noGrp="1"/>
          </p:cNvSpPr>
          <p:nvPr>
            <p:ph type="body" idx="1"/>
          </p:nvPr>
        </p:nvSpPr>
        <p:spPr>
          <a:xfrm>
            <a:off x="457200" y="5368160"/>
            <a:ext cx="8229600" cy="916856"/>
          </a:xfrm>
        </p:spPr>
        <p:txBody>
          <a:bodyPr/>
          <a:lstStyle/>
          <a:p>
            <a:r>
              <a:rPr lang="en-US" dirty="0"/>
              <a:t>Education provides more than knowledge; it is also an important means to attain economic security for both men and women. </a:t>
            </a:r>
            <a:r>
              <a:rPr lang="en-US" sz="1200" b="1" dirty="0" smtClean="0"/>
              <a:t>(</a:t>
            </a:r>
            <a:r>
              <a:rPr lang="en-US" sz="1200" b="1" dirty="0"/>
              <a:t>Source: U.S. Bureau of Labor Statistics, 2012.)</a:t>
            </a:r>
          </a:p>
        </p:txBody>
      </p:sp>
    </p:spTree>
    <p:extLst>
      <p:ext uri="{BB962C8B-B14F-4D97-AF65-F5344CB8AC3E}">
        <p14:creationId xmlns:p14="http://schemas.microsoft.com/office/powerpoint/2010/main" val="8774122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Who Goes to College?</a:t>
            </a:r>
            <a:endParaRPr lang="en-US" b="0" dirty="0"/>
          </a:p>
        </p:txBody>
      </p:sp>
      <p:sp>
        <p:nvSpPr>
          <p:cNvPr id="7" name="Content Placeholder 2"/>
          <p:cNvSpPr>
            <a:spLocks noGrp="1"/>
          </p:cNvSpPr>
          <p:nvPr>
            <p:ph type="body" idx="1"/>
          </p:nvPr>
        </p:nvSpPr>
        <p:spPr/>
        <p:txBody>
          <a:bodyPr/>
          <a:lstStyle/>
          <a:p>
            <a:r>
              <a:rPr lang="en-US" altLang="en-US" dirty="0"/>
              <a:t>More women than men attend college</a:t>
            </a:r>
          </a:p>
          <a:p>
            <a:r>
              <a:rPr lang="en-US" altLang="en-US" dirty="0" smtClean="0"/>
              <a:t>25 percent of college students today are 25 to 35 years of age or older</a:t>
            </a:r>
          </a:p>
          <a:p>
            <a:r>
              <a:rPr lang="en-US" altLang="en-US" dirty="0" smtClean="0"/>
              <a:t>Two-third of </a:t>
            </a:r>
            <a:r>
              <a:rPr lang="en-US" altLang="en-US" dirty="0"/>
              <a:t>community college students are older than </a:t>
            </a:r>
            <a:r>
              <a:rPr lang="en-US" altLang="en-US" dirty="0" smtClean="0"/>
              <a:t>22</a:t>
            </a:r>
          </a:p>
          <a:p>
            <a:r>
              <a:rPr lang="en-US" altLang="en-US" dirty="0"/>
              <a:t>College degree is becoming increasingly important in obtaining and keeping a </a:t>
            </a:r>
            <a:r>
              <a:rPr lang="en-US" altLang="en-US" dirty="0" smtClean="0"/>
              <a:t>job</a:t>
            </a:r>
          </a:p>
          <a:p>
            <a:endParaRPr lang="en-US" altLang="en-US" dirty="0"/>
          </a:p>
        </p:txBody>
      </p:sp>
    </p:spTree>
    <p:extLst>
      <p:ext uri="{BB962C8B-B14F-4D97-AF65-F5344CB8AC3E}">
        <p14:creationId xmlns:p14="http://schemas.microsoft.com/office/powerpoint/2010/main" val="1570261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Changing College Student: </a:t>
            </a:r>
            <a:r>
              <a:rPr lang="en-US" altLang="en-US" dirty="0" smtClean="0">
                <a:ea typeface="ＭＳ Ｐゴシック" panose="020B0600070205080204" pitchFamily="34" charset="-128"/>
              </a:rPr>
              <a:t>Never </a:t>
            </a:r>
            <a:r>
              <a:rPr lang="en-US" altLang="en-US" dirty="0">
                <a:ea typeface="ＭＳ Ｐゴシック" panose="020B0600070205080204" pitchFamily="34" charset="-128"/>
              </a:rPr>
              <a:t>Too Late to Go to College? </a:t>
            </a:r>
            <a:endParaRPr lang="en-US"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Adults return to college for several reasons:</a:t>
            </a:r>
          </a:p>
          <a:p>
            <a:pPr>
              <a:buFont typeface="Arial" charset="0"/>
              <a:buChar char="•"/>
              <a:defRPr/>
            </a:pPr>
            <a:r>
              <a:rPr lang="en-US" dirty="0"/>
              <a:t>To understand their own aging</a:t>
            </a:r>
          </a:p>
          <a:p>
            <a:pPr>
              <a:buFont typeface="Arial" charset="0"/>
              <a:buChar char="•"/>
              <a:defRPr/>
            </a:pPr>
            <a:r>
              <a:rPr lang="en-US" dirty="0"/>
              <a:t>To keep up with rapid technological and cultural advances</a:t>
            </a:r>
          </a:p>
          <a:p>
            <a:pPr>
              <a:buFont typeface="Arial" charset="0"/>
              <a:buChar char="•"/>
              <a:defRPr/>
            </a:pPr>
            <a:r>
              <a:rPr lang="en-US" dirty="0"/>
              <a:t>To combat obsolescence on the job</a:t>
            </a:r>
          </a:p>
          <a:p>
            <a:pPr>
              <a:buFont typeface="Arial" charset="0"/>
              <a:buChar char="•"/>
              <a:defRPr/>
            </a:pPr>
            <a:r>
              <a:rPr lang="en-US" dirty="0"/>
              <a:t>To acquire new vocational skills </a:t>
            </a:r>
          </a:p>
          <a:p>
            <a:pPr>
              <a:buFont typeface="Arial" charset="0"/>
              <a:buChar char="•"/>
              <a:defRPr/>
            </a:pPr>
            <a:r>
              <a:rPr lang="en-US" dirty="0"/>
              <a:t>To broaden their intellectual skills</a:t>
            </a:r>
          </a:p>
        </p:txBody>
      </p:sp>
    </p:spTree>
    <p:extLst>
      <p:ext uri="{BB962C8B-B14F-4D97-AF65-F5344CB8AC3E}">
        <p14:creationId xmlns:p14="http://schemas.microsoft.com/office/powerpoint/2010/main" val="4183190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College Adjustment: </a:t>
            </a:r>
            <a:r>
              <a:rPr lang="en-US" altLang="en-US" dirty="0" smtClean="0">
                <a:ea typeface="ＭＳ Ｐゴシック" panose="020B0600070205080204" pitchFamily="34" charset="-128"/>
              </a:rPr>
              <a:t>Reacting </a:t>
            </a:r>
            <a:r>
              <a:rPr lang="en-US" altLang="en-US" dirty="0">
                <a:ea typeface="ＭＳ Ｐゴシック" panose="020B0600070205080204" pitchFamily="34" charset="-128"/>
              </a:rPr>
              <a:t>to the Demands of College Life</a:t>
            </a:r>
            <a:endParaRPr lang="en-US"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First-year adjustment reaction</a:t>
            </a:r>
          </a:p>
          <a:p>
            <a:pPr>
              <a:buFont typeface="Arial" charset="0"/>
              <a:buChar char="•"/>
              <a:defRPr/>
            </a:pPr>
            <a:r>
              <a:rPr lang="en-US" dirty="0"/>
              <a:t>Particularly affects unusually successful students in high school </a:t>
            </a:r>
          </a:p>
          <a:p>
            <a:pPr>
              <a:buFont typeface="Arial" charset="0"/>
              <a:buChar char="•"/>
              <a:defRPr/>
            </a:pPr>
            <a:r>
              <a:rPr lang="en-US" dirty="0"/>
              <a:t>Passes for most students, as friends are made and integration into college life occurs</a:t>
            </a:r>
          </a:p>
          <a:p>
            <a:pPr>
              <a:buFont typeface="Arial" charset="0"/>
              <a:buChar char="•"/>
              <a:defRPr/>
            </a:pPr>
            <a:r>
              <a:rPr lang="en-US" dirty="0"/>
              <a:t>Serious psychological consequences for a few people</a:t>
            </a:r>
          </a:p>
        </p:txBody>
      </p:sp>
    </p:spTree>
    <p:extLst>
      <p:ext uri="{BB962C8B-B14F-4D97-AF65-F5344CB8AC3E}">
        <p14:creationId xmlns:p14="http://schemas.microsoft.com/office/powerpoint/2010/main" val="2780837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13-11 College Problems</a:t>
            </a:r>
            <a:endParaRPr lang="en-US" dirty="0"/>
          </a:p>
        </p:txBody>
      </p:sp>
      <p:pic>
        <p:nvPicPr>
          <p:cNvPr id="7" name="Picture 2" descr="A bar graph represents the various difficulties for which students visit the counseling center. The vertical axis lists the various difficulties; with bars depicting the extent, and the horizontal axis is labeled Percent. Approximate data are as follows: Stress Anxiety: 62%; Situational: 58%; Relationship: 56%; Family Issues: % 44; Developmental: 42%; Depression: 40%; Academic Skills: 36%; Medication Use: 22%; Educational or Vocational: 21%; Physical Problems: 14%; Abuse: 12%; Grief: 10%; Suicidal: 9%; Personality disorders: 8%; Substance Abuse: 7%; Eating Disorder: 6%; Chronic Mental Disorder: 4%; Sexual Assault: 3%; Legal: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2332" y="1346734"/>
            <a:ext cx="3247985" cy="397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3"/>
          <p:cNvSpPr>
            <a:spLocks noGrp="1"/>
          </p:cNvSpPr>
          <p:nvPr>
            <p:ph type="body" idx="1"/>
          </p:nvPr>
        </p:nvSpPr>
        <p:spPr/>
        <p:txBody>
          <a:bodyPr/>
          <a:lstStyle/>
          <a:p>
            <a:r>
              <a:rPr lang="en-US" dirty="0"/>
              <a:t>The difficulties most frequently reported by college students visiting a campus counseling center. </a:t>
            </a:r>
            <a:r>
              <a:rPr lang="en-US" sz="1200" b="1" dirty="0" smtClean="0"/>
              <a:t>(</a:t>
            </a:r>
            <a:r>
              <a:rPr lang="en-US" sz="1200" b="1" dirty="0"/>
              <a:t>Source: Benton et al., 2003.)</a:t>
            </a:r>
          </a:p>
        </p:txBody>
      </p:sp>
    </p:spTree>
    <p:extLst>
      <p:ext uri="{BB962C8B-B14F-4D97-AF65-F5344CB8AC3E}">
        <p14:creationId xmlns:p14="http://schemas.microsoft.com/office/powerpoint/2010/main" val="4081309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Gender and College Performance</a:t>
            </a:r>
            <a:endParaRPr lang="en-US"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Prejudice and discrimination</a:t>
            </a:r>
          </a:p>
          <a:p>
            <a:pPr>
              <a:buFont typeface="Arial" charset="0"/>
              <a:buChar char="•"/>
              <a:defRPr/>
            </a:pPr>
            <a:r>
              <a:rPr lang="en-US" dirty="0"/>
              <a:t>Hostile sexism</a:t>
            </a:r>
          </a:p>
          <a:p>
            <a:pPr>
              <a:buFont typeface="Arial" charset="0"/>
              <a:buChar char="•"/>
              <a:defRPr/>
            </a:pPr>
            <a:r>
              <a:rPr lang="en-US" dirty="0"/>
              <a:t>Benevolent sexism</a:t>
            </a:r>
          </a:p>
          <a:p>
            <a:pPr marL="0" indent="0" eaLnBrk="1" hangingPunct="1">
              <a:buFont typeface="Arial" charset="0"/>
              <a:buNone/>
              <a:defRPr/>
            </a:pPr>
            <a:r>
              <a:rPr lang="en-US" b="1" dirty="0"/>
              <a:t>Differences exist in gender distribution in classes and attrition rates</a:t>
            </a:r>
            <a:endParaRPr lang="en-US" dirty="0"/>
          </a:p>
        </p:txBody>
      </p:sp>
    </p:spTree>
    <p:extLst>
      <p:ext uri="{BB962C8B-B14F-4D97-AF65-F5344CB8AC3E}">
        <p14:creationId xmlns:p14="http://schemas.microsoft.com/office/powerpoint/2010/main" val="8281441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Figure 13-12 The Great Gender Divide</a:t>
            </a:r>
            <a:endParaRPr lang="en-US" dirty="0"/>
          </a:p>
        </p:txBody>
      </p:sp>
      <p:pic>
        <p:nvPicPr>
          <p:cNvPr id="8" name="Picture 2" descr="A bar graph represents the Great Gender Divide. The vertical axis lists the various spheres. Two bars are represented for each; corresponding to men and women. The horizontal axis labeled Percentage who rate themselves above average has values from 0 to 100 in increments of 20. Approximate data are as follows. Academic ability. Men 80%, Women 72%. Mathematical ability. Men 64%, Women 42%. Competitiveness. Men 70%, Women 72%. Emotional health. Men 62%, Women 52%."/>
          <p:cNvPicPr>
            <a:picLocks noChangeAspect="1"/>
          </p:cNvPicPr>
          <p:nvPr/>
        </p:nvPicPr>
        <p:blipFill>
          <a:blip r:embed="rId3"/>
          <a:stretch>
            <a:fillRect/>
          </a:stretch>
        </p:blipFill>
        <p:spPr>
          <a:xfrm>
            <a:off x="457200" y="1401300"/>
            <a:ext cx="8030795" cy="3860959"/>
          </a:xfrm>
          <a:prstGeom prst="rect">
            <a:avLst/>
          </a:prstGeom>
        </p:spPr>
      </p:pic>
      <p:sp>
        <p:nvSpPr>
          <p:cNvPr id="3" name="Text Placeholder 3"/>
          <p:cNvSpPr>
            <a:spLocks noGrp="1"/>
          </p:cNvSpPr>
          <p:nvPr>
            <p:ph type="body" idx="1"/>
          </p:nvPr>
        </p:nvSpPr>
        <p:spPr/>
        <p:txBody>
          <a:bodyPr/>
          <a:lstStyle/>
          <a:p>
            <a:r>
              <a:rPr lang="en-US" sz="1400" dirty="0"/>
              <a:t>During their first year of college, men, compared to women, are more apt to view themselves as above average on several spheres relevant to academic success. What is the root of this difference? </a:t>
            </a:r>
          </a:p>
          <a:p>
            <a:r>
              <a:rPr lang="en-US" sz="1000" b="1" dirty="0"/>
              <a:t>(Source: The American Freshman: National Norms for Fall, 1990; Astin, Korn, &amp; Berz, 1989. Higher Education Research Institute, </a:t>
            </a:r>
            <a:r>
              <a:rPr lang="en-US" sz="1000" b="1" dirty="0" smtClean="0"/>
              <a:t>U</a:t>
            </a:r>
            <a:r>
              <a:rPr lang="en-US" sz="100" b="1" dirty="0" smtClean="0"/>
              <a:t> </a:t>
            </a:r>
            <a:r>
              <a:rPr lang="en-US" sz="1000" b="1" dirty="0" smtClean="0"/>
              <a:t>C</a:t>
            </a:r>
            <a:r>
              <a:rPr lang="en-US" sz="100" b="1" dirty="0" smtClean="0"/>
              <a:t> </a:t>
            </a:r>
            <a:r>
              <a:rPr lang="en-US" sz="1000" b="1" dirty="0" smtClean="0"/>
              <a:t>L</a:t>
            </a:r>
            <a:r>
              <a:rPr lang="en-US" sz="100" b="1" dirty="0" smtClean="0"/>
              <a:t> </a:t>
            </a:r>
            <a:r>
              <a:rPr lang="en-US" sz="1000" b="1" dirty="0" smtClean="0"/>
              <a:t>A.)</a:t>
            </a:r>
            <a:endParaRPr lang="en-US" sz="1000" b="1" dirty="0"/>
          </a:p>
        </p:txBody>
      </p:sp>
    </p:spTree>
    <p:extLst>
      <p:ext uri="{BB962C8B-B14F-4D97-AF65-F5344CB8AC3E}">
        <p14:creationId xmlns:p14="http://schemas.microsoft.com/office/powerpoint/2010/main" val="308595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Dropping Out of College</a:t>
            </a:r>
            <a:endParaRPr lang="en-US" b="0" dirty="0"/>
          </a:p>
        </p:txBody>
      </p:sp>
      <p:sp>
        <p:nvSpPr>
          <p:cNvPr id="3" name="Content Placeholder 2"/>
          <p:cNvSpPr>
            <a:spLocks noGrp="1"/>
          </p:cNvSpPr>
          <p:nvPr>
            <p:ph type="body" idx="1"/>
          </p:nvPr>
        </p:nvSpPr>
        <p:spPr/>
        <p:txBody>
          <a:bodyPr/>
          <a:lstStyle/>
          <a:p>
            <a:pPr marL="0" indent="0" eaLnBrk="1" hangingPunct="1">
              <a:buFont typeface="Arial" charset="0"/>
              <a:buNone/>
              <a:defRPr/>
            </a:pPr>
            <a:r>
              <a:rPr lang="en-US" b="1" dirty="0"/>
              <a:t>Reasons</a:t>
            </a:r>
          </a:p>
          <a:p>
            <a:pPr>
              <a:buFont typeface="Arial" charset="0"/>
              <a:buChar char="•"/>
              <a:defRPr/>
            </a:pPr>
            <a:r>
              <a:rPr lang="en-US" dirty="0"/>
              <a:t>Marriage, children, or death of family member </a:t>
            </a:r>
          </a:p>
          <a:p>
            <a:pPr>
              <a:buFont typeface="Arial" charset="0"/>
              <a:buChar char="•"/>
              <a:defRPr/>
            </a:pPr>
            <a:r>
              <a:rPr lang="en-US" dirty="0"/>
              <a:t>Academic difficulties </a:t>
            </a:r>
          </a:p>
          <a:p>
            <a:pPr>
              <a:buFont typeface="Arial" charset="0"/>
              <a:buChar char="•"/>
              <a:defRPr/>
            </a:pPr>
            <a:r>
              <a:rPr lang="en-US" dirty="0"/>
              <a:t>Financial difficulties</a:t>
            </a:r>
          </a:p>
          <a:p>
            <a:pPr>
              <a:buFont typeface="Arial" charset="0"/>
              <a:buChar char="•"/>
              <a:defRPr/>
            </a:pPr>
            <a:r>
              <a:rPr lang="en-US" dirty="0"/>
              <a:t>Time off to mature</a:t>
            </a:r>
          </a:p>
        </p:txBody>
      </p:sp>
    </p:spTree>
    <p:extLst>
      <p:ext uri="{BB962C8B-B14F-4D97-AF65-F5344CB8AC3E}">
        <p14:creationId xmlns:p14="http://schemas.microsoft.com/office/powerpoint/2010/main" val="12393084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a:prstGeom prst="rect">
            <a:avLst/>
          </a:prstGeom>
        </p:spPr>
        <p:txBody>
          <a:bodyPr lIns="91425" tIns="91425" rIns="91425" bIns="91425" anchor="b" anchorCtr="0">
            <a:noAutofit/>
          </a:bodyPr>
          <a:lstStyle/>
          <a:p>
            <a:pPr lvl="0">
              <a:spcBef>
                <a:spcPts val="0"/>
              </a:spcBef>
              <a:buClr>
                <a:schemeClr val="lt2"/>
              </a:buClr>
              <a:buSzPct val="25000"/>
              <a:buFont typeface="Times New Roman"/>
              <a:buNone/>
            </a:pPr>
            <a:r>
              <a:rPr lang="en-US" dirty="0">
                <a:solidFill>
                  <a:schemeClr val="lt2"/>
                </a:solidFill>
              </a:rPr>
              <a:t>Copyright</a:t>
            </a:r>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715650" y="2310096"/>
            <a:ext cx="7419975" cy="2466975"/>
          </a:xfrm>
          <a:prstGeom prst="rect">
            <a:avLst/>
          </a:prstGeom>
          <a:noFill/>
          <a:ln>
            <a:noFill/>
          </a:ln>
        </p:spPr>
      </p:pic>
    </p:spTree>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5560</TotalTime>
  <Words>4341</Words>
  <Application>Microsoft Office PowerPoint</Application>
  <PresentationFormat>On-screen Show (4:3)</PresentationFormat>
  <Paragraphs>390</Paragraphs>
  <Slides>43</Slides>
  <Notes>39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ＭＳ Ｐゴシック</vt:lpstr>
      <vt:lpstr>Arial</vt:lpstr>
      <vt:lpstr>Arial Narrow</vt:lpstr>
      <vt:lpstr>Noto Sans Symbols</vt:lpstr>
      <vt:lpstr>Times New Roman</vt:lpstr>
      <vt:lpstr>Verdana</vt:lpstr>
      <vt:lpstr>Wingdings</vt:lpstr>
      <vt:lpstr>508 Lecture</vt:lpstr>
      <vt:lpstr>Development Across the Life Span</vt:lpstr>
      <vt:lpstr>Learning Objectives (1 of 3)</vt:lpstr>
      <vt:lpstr>Learning Objectives (2 of 3)</vt:lpstr>
      <vt:lpstr>Learning Objectives (3 of 3)</vt:lpstr>
      <vt:lpstr>Physical Development</vt:lpstr>
      <vt:lpstr>Physical Development and the Senses</vt:lpstr>
      <vt:lpstr>Physical Fitness</vt:lpstr>
      <vt:lpstr>Figure 13-1 The Result of Fitness: Longevity</vt:lpstr>
      <vt:lpstr>Health</vt:lpstr>
      <vt:lpstr>Secondary Aging</vt:lpstr>
      <vt:lpstr>Figure 13-2 Tracking Murder</vt:lpstr>
      <vt:lpstr>Eating, Nutrition, and Obesity</vt:lpstr>
      <vt:lpstr>Figure 13-3 Obesity on the Rise</vt:lpstr>
      <vt:lpstr>Figure 13-4 First in Obesity</vt:lpstr>
      <vt:lpstr>Physical Disabilities: Coping with Physical Challenge</vt:lpstr>
      <vt:lpstr>Barriers to Fair Treatment: Physical and Social</vt:lpstr>
      <vt:lpstr>Stress and Coping</vt:lpstr>
      <vt:lpstr>Figure 13-5 Steps in the Perception of Stress</vt:lpstr>
      <vt:lpstr>The Origins of Stress</vt:lpstr>
      <vt:lpstr>The Consequences of Stress</vt:lpstr>
      <vt:lpstr>Coping with Stress</vt:lpstr>
      <vt:lpstr>Coping with Stress: General Guidelines</vt:lpstr>
      <vt:lpstr>Hardiness, Resilience, and Coping</vt:lpstr>
      <vt:lpstr>Cognitive Development</vt:lpstr>
      <vt:lpstr>Intellectual Growth in Early Adulthood: Postformal Thought</vt:lpstr>
      <vt:lpstr>Approaches to Postformal Thinking</vt:lpstr>
      <vt:lpstr>Schaie’s Stages of Development</vt:lpstr>
      <vt:lpstr>Figure 13-6 Schaie’s Stages of Adult Development</vt:lpstr>
      <vt:lpstr>Intelligence: What Matters in Early Adulthood?</vt:lpstr>
      <vt:lpstr>Figure 13-7 Sternberg’s Triarchic Theory of Intelligence</vt:lpstr>
      <vt:lpstr>Practical and Emotional Intelligence</vt:lpstr>
      <vt:lpstr>Life Events and Cognitive Development</vt:lpstr>
      <vt:lpstr>College: Pursuing Higher Education</vt:lpstr>
      <vt:lpstr>The Demographics of Higher Education</vt:lpstr>
      <vt:lpstr>Figure 13-10 Education and Economic Security</vt:lpstr>
      <vt:lpstr>Who Goes to College?</vt:lpstr>
      <vt:lpstr>The Changing College Student: Never Too Late to Go to College? </vt:lpstr>
      <vt:lpstr>College Adjustment: Reacting to the Demands of College Life</vt:lpstr>
      <vt:lpstr>Figure 13-11 College Problems</vt:lpstr>
      <vt:lpstr>Gender and College Performance</vt:lpstr>
      <vt:lpstr>Figure 13-12 The Great Gender Divide</vt:lpstr>
      <vt:lpstr>Dropping Out of College</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Across the Life Span,8e</dc:title>
  <dc:subject>HSS</dc:subject>
  <dc:creator>Feldman</dc:creator>
  <cp:keywords>HSS</cp:keywords>
  <cp:lastModifiedBy>Mani, Aiswarya (Cognizant)</cp:lastModifiedBy>
  <cp:revision>172</cp:revision>
  <dcterms:modified xsi:type="dcterms:W3CDTF">2017-12-14T10:37:41Z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